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256" r:id="rId2"/>
    <p:sldId id="374" r:id="rId3"/>
    <p:sldId id="382" r:id="rId4"/>
    <p:sldId id="405" r:id="rId5"/>
    <p:sldId id="262" r:id="rId6"/>
    <p:sldId id="395" r:id="rId7"/>
    <p:sldId id="396" r:id="rId8"/>
    <p:sldId id="377" r:id="rId9"/>
    <p:sldId id="378" r:id="rId10"/>
    <p:sldId id="379" r:id="rId11"/>
    <p:sldId id="267" r:id="rId12"/>
    <p:sldId id="269" r:id="rId13"/>
    <p:sldId id="268" r:id="rId14"/>
    <p:sldId id="380" r:id="rId15"/>
    <p:sldId id="398" r:id="rId16"/>
    <p:sldId id="271" r:id="rId17"/>
    <p:sldId id="272" r:id="rId18"/>
    <p:sldId id="273" r:id="rId19"/>
    <p:sldId id="280" r:id="rId20"/>
    <p:sldId id="430" r:id="rId21"/>
    <p:sldId id="383" r:id="rId22"/>
    <p:sldId id="393" r:id="rId23"/>
    <p:sldId id="279" r:id="rId24"/>
    <p:sldId id="282" r:id="rId25"/>
    <p:sldId id="283" r:id="rId26"/>
    <p:sldId id="285" r:id="rId27"/>
    <p:sldId id="286" r:id="rId28"/>
    <p:sldId id="399" r:id="rId29"/>
    <p:sldId id="400" r:id="rId30"/>
    <p:sldId id="401" r:id="rId31"/>
    <p:sldId id="288" r:id="rId32"/>
    <p:sldId id="406" r:id="rId33"/>
    <p:sldId id="289" r:id="rId34"/>
    <p:sldId id="428" r:id="rId35"/>
    <p:sldId id="427" r:id="rId36"/>
    <p:sldId id="384" r:id="rId37"/>
    <p:sldId id="300" r:id="rId38"/>
    <p:sldId id="302" r:id="rId39"/>
    <p:sldId id="304" r:id="rId40"/>
    <p:sldId id="305" r:id="rId41"/>
    <p:sldId id="306" r:id="rId42"/>
    <p:sldId id="308" r:id="rId43"/>
    <p:sldId id="309" r:id="rId44"/>
    <p:sldId id="310" r:id="rId45"/>
    <p:sldId id="312" r:id="rId46"/>
    <p:sldId id="313" r:id="rId47"/>
    <p:sldId id="315" r:id="rId48"/>
    <p:sldId id="316" r:id="rId49"/>
    <p:sldId id="318" r:id="rId50"/>
    <p:sldId id="391" r:id="rId51"/>
    <p:sldId id="402" r:id="rId52"/>
    <p:sldId id="407" r:id="rId53"/>
    <p:sldId id="319" r:id="rId54"/>
    <p:sldId id="432" r:id="rId55"/>
    <p:sldId id="321" r:id="rId56"/>
    <p:sldId id="322" r:id="rId57"/>
    <p:sldId id="431" r:id="rId58"/>
    <p:sldId id="324" r:id="rId59"/>
    <p:sldId id="325" r:id="rId60"/>
    <p:sldId id="327" r:id="rId61"/>
    <p:sldId id="329" r:id="rId62"/>
    <p:sldId id="330" r:id="rId63"/>
    <p:sldId id="331" r:id="rId64"/>
    <p:sldId id="332" r:id="rId65"/>
    <p:sldId id="333" r:id="rId66"/>
    <p:sldId id="403" r:id="rId67"/>
    <p:sldId id="404" r:id="rId68"/>
    <p:sldId id="424" r:id="rId69"/>
    <p:sldId id="425" r:id="rId70"/>
    <p:sldId id="426" r:id="rId71"/>
    <p:sldId id="385" r:id="rId72"/>
    <p:sldId id="335" r:id="rId73"/>
    <p:sldId id="336" r:id="rId74"/>
    <p:sldId id="337" r:id="rId75"/>
    <p:sldId id="338" r:id="rId76"/>
    <p:sldId id="339" r:id="rId77"/>
    <p:sldId id="341" r:id="rId78"/>
    <p:sldId id="342" r:id="rId79"/>
    <p:sldId id="343" r:id="rId80"/>
    <p:sldId id="344" r:id="rId81"/>
    <p:sldId id="345" r:id="rId82"/>
    <p:sldId id="429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423" r:id="rId93"/>
    <p:sldId id="355" r:id="rId94"/>
    <p:sldId id="356" r:id="rId95"/>
    <p:sldId id="357" r:id="rId96"/>
    <p:sldId id="422" r:id="rId97"/>
    <p:sldId id="359" r:id="rId98"/>
    <p:sldId id="360" r:id="rId99"/>
    <p:sldId id="361" r:id="rId100"/>
    <p:sldId id="392" r:id="rId101"/>
    <p:sldId id="386" r:id="rId102"/>
    <p:sldId id="364" r:id="rId103"/>
    <p:sldId id="365" r:id="rId104"/>
    <p:sldId id="366" r:id="rId105"/>
    <p:sldId id="367" r:id="rId106"/>
    <p:sldId id="368" r:id="rId107"/>
    <p:sldId id="418" r:id="rId108"/>
    <p:sldId id="433" r:id="rId109"/>
    <p:sldId id="369" r:id="rId110"/>
    <p:sldId id="370" r:id="rId111"/>
    <p:sldId id="416" r:id="rId112"/>
    <p:sldId id="387" r:id="rId113"/>
    <p:sldId id="372" r:id="rId114"/>
    <p:sldId id="373" r:id="rId115"/>
  </p:sldIdLst>
  <p:sldSz cx="9144000" cy="6858000" type="screen4x3"/>
  <p:notesSz cx="6791325" cy="9921875"/>
  <p:embeddedFontLst>
    <p:embeddedFont>
      <p:font typeface="ORKRegular" pitchFamily="2" charset="0"/>
      <p:regular r:id="rId118"/>
    </p:embeddedFont>
    <p:embeddedFont>
      <p:font typeface="ORKMedium" pitchFamily="2" charset="0"/>
      <p:regular r:id="rId119"/>
    </p:embeddedFont>
    <p:embeddedFont>
      <p:font typeface="ORKDemiBold" pitchFamily="2" charset="0"/>
      <p:regular r:id="rId120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5BB"/>
    <a:srgbClr val="70AC2E"/>
    <a:srgbClr val="007635"/>
    <a:srgbClr val="0E978E"/>
    <a:srgbClr val="007EBA"/>
    <a:srgbClr val="C00000"/>
    <a:srgbClr val="00A84C"/>
    <a:srgbClr val="09FF78"/>
    <a:srgbClr val="E2001A"/>
    <a:srgbClr val="5B7A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34" autoAdjust="0"/>
    <p:restoredTop sz="94660"/>
  </p:normalViewPr>
  <p:slideViewPr>
    <p:cSldViewPr>
      <p:cViewPr varScale="1">
        <p:scale>
          <a:sx n="109" d="100"/>
          <a:sy n="109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56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3125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418" y="0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599316-4670-49CC-A608-95093094135D}" type="datetime1">
              <a:rPr lang="de-DE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5781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418" y="9425781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7743EA7-C722-4B85-9982-5C1F877F5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18" y="0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F09442D-2F3F-4BA2-88AC-28A4FFBF8A28}" type="datetime1">
              <a:rPr lang="de-DE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510" y="4712891"/>
            <a:ext cx="4980305" cy="44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5781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18" y="9425781"/>
            <a:ext cx="2942907" cy="4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7AA73B6-8142-4907-8DC3-F6398BF2CD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F09442D-2F3F-4BA2-88AC-28A4FFBF8A28}" type="datetime1">
              <a:rPr lang="de-DE" smtClean="0"/>
              <a:pPr>
                <a:defRPr/>
              </a:pPr>
              <a:t>30.03.2011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AA73B6-8142-4907-8DC3-F6398BF2CD20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OERK_logo_1z_slogan_links_ueber200dpiRGB-15x3c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412750" y="914400"/>
            <a:ext cx="8274050" cy="2286000"/>
          </a:xfrm>
        </p:spPr>
        <p:txBody>
          <a:bodyPr anchor="b"/>
          <a:lstStyle>
            <a:lvl1pPr>
              <a:defRPr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2750" y="3276600"/>
            <a:ext cx="8274050" cy="990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12750" y="4343400"/>
            <a:ext cx="8274050" cy="1676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>
              <a:defRPr/>
            </a:pPr>
            <a:r>
              <a:rPr lang="de-DE"/>
              <a:t>Autor</a:t>
            </a:r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2132856"/>
            <a:ext cx="6715125" cy="411321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DDE8A-730E-4C76-AC57-3003755AFA9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18"/>
          </p:nvPr>
        </p:nvSpPr>
        <p:spPr>
          <a:xfrm>
            <a:off x="6300192" y="1700808"/>
            <a:ext cx="2520280" cy="2880320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flow-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5270B-0BF5-45DD-9505-2AD957287E5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tu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000" cy="4320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8670-7F01-4389-BC9F-E8184526A10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5" descr="4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2798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183F-B4D4-4856-9D36-243370984AB3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6826-CCE7-446C-B933-06E8DEA9A40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ohne 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14C3-5335-4241-9D5D-B9BCC14C7AF8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5793-5E7C-40AA-8264-54662CA344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4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5" descr="4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8913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2" descr="5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3" descr="6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0025" y="4451350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4" descr="7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4227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AD77-2C3F-425D-91F5-26E8A7CBE53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s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2781288"/>
            <a:ext cx="4860000" cy="3240000"/>
          </a:xfr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7772400" cy="12620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Inhaltsplatzhalter 6"/>
          <p:cNvSpPr>
            <a:spLocks noGrp="1"/>
          </p:cNvSpPr>
          <p:nvPr>
            <p:ph sz="half" idx="2"/>
          </p:nvPr>
        </p:nvSpPr>
        <p:spPr>
          <a:xfrm>
            <a:off x="5887144" y="2133600"/>
            <a:ext cx="2501280" cy="411321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r>
              <a:rPr lang="de-AT" dirty="0" smtClean="0"/>
              <a:t>Maßnahmen:</a:t>
            </a:r>
          </a:p>
          <a:p>
            <a:r>
              <a:rPr lang="de-AT" dirty="0" smtClean="0"/>
              <a:t>1.</a:t>
            </a:r>
          </a:p>
          <a:p>
            <a:r>
              <a:rPr lang="de-AT" dirty="0" smtClean="0"/>
              <a:t>2.</a:t>
            </a:r>
          </a:p>
          <a:p>
            <a:r>
              <a:rPr lang="de-AT" dirty="0" smtClean="0"/>
              <a:t>3.</a:t>
            </a:r>
          </a:p>
          <a:p>
            <a:r>
              <a:rPr lang="de-AT" dirty="0" smtClean="0"/>
              <a:t>4.</a:t>
            </a:r>
          </a:p>
          <a:p>
            <a:r>
              <a:rPr lang="de-AT" dirty="0" smtClean="0"/>
              <a:t>5.</a:t>
            </a:r>
            <a:endParaRPr lang="de-AT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0415A-0037-4A78-AED9-7A714AE648A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rm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DDE8A-730E-4C76-AC57-3003755AFA9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6" descr="OERK_logo_1z_slogan_links_ueber200dpiRGB-15x3c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AT">
              <a:solidFill>
                <a:srgbClr val="FFFFFF"/>
              </a:solidFill>
            </a:endParaRPr>
          </a:p>
        </p:txBody>
      </p:sp>
      <p:sp>
        <p:nvSpPr>
          <p:cNvPr id="1028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7772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Informationsfolie/Aufzählung</a:t>
            </a:r>
            <a:endParaRPr lang="de-AT" smtClean="0"/>
          </a:p>
        </p:txBody>
      </p:sp>
      <p:sp>
        <p:nvSpPr>
          <p:cNvPr id="1029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8275" y="2133600"/>
            <a:ext cx="67151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Klicken Sie, um die Formate des Vorlagentextes zu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09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8495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7F98E2-E951-4A46-A7B7-4BD3EB038D3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101" name="Text Box 77"/>
          <p:cNvSpPr txBox="1">
            <a:spLocks noChangeArrowheads="1"/>
          </p:cNvSpPr>
          <p:nvPr/>
        </p:nvSpPr>
        <p:spPr bwMode="auto">
          <a:xfrm>
            <a:off x="2808288" y="6580188"/>
            <a:ext cx="352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AT" sz="1400">
                <a:solidFill>
                  <a:schemeClr val="bg1"/>
                </a:solidFill>
              </a:rPr>
              <a:t>www.roteskreuz.at</a:t>
            </a:r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2" r:id="rId2"/>
    <p:sldLayoutId id="2147483818" r:id="rId3"/>
    <p:sldLayoutId id="2147483823" r:id="rId4"/>
    <p:sldLayoutId id="2147483813" r:id="rId5"/>
    <p:sldLayoutId id="2147483821" r:id="rId6"/>
    <p:sldLayoutId id="2147483822" r:id="rId7"/>
    <p:sldLayoutId id="2147483814" r:id="rId8"/>
    <p:sldLayoutId id="2147483815" r:id="rId9"/>
    <p:sldLayoutId id="2147483824" r:id="rId10"/>
    <p:sldLayoutId id="21474838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2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dirty="0" smtClean="0"/>
              <a:t>Name Lehrbeauftragte/r</a:t>
            </a:r>
            <a:endParaRPr lang="de-AT" dirty="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Erste Hilfe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284538"/>
            <a:ext cx="8274050" cy="990600"/>
          </a:xfrm>
        </p:spPr>
        <p:txBody>
          <a:bodyPr/>
          <a:lstStyle/>
          <a:p>
            <a:pPr eaLnBrk="1" hangingPunct="1"/>
            <a:r>
              <a:rPr lang="de-AT" dirty="0" smtClean="0"/>
              <a:t>Säuglings- und Kindernotfälle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Basismaßnahmen</a:t>
            </a: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205371F-8BCE-4CC0-90A9-A12C0360E447}" type="slidenum">
              <a:rPr lang="de-AT" smtClean="0"/>
              <a:pPr/>
              <a:t>10</a:t>
            </a:fld>
            <a:endParaRPr lang="de-AT" smtClean="0"/>
          </a:p>
        </p:txBody>
      </p:sp>
      <p:pic>
        <p:nvPicPr>
          <p:cNvPr id="16389" name="Inhaltsplatzhalter 9" descr="IMG_7456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6390" name="Inhaltsplatzhalter 10" descr="IMG_8301.jpg"/>
          <p:cNvPicPr>
            <a:picLocks noGrp="1" noChangeAspect="1"/>
          </p:cNvPicPr>
          <p:nvPr>
            <p:ph sz="quarter" idx="17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16391" name="Inhaltsplatzhalter 8" descr="IMG_0191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10" name="Inhaltsplatzhalter 9" descr="IMG_4630.jpg"/>
          <p:cNvPicPr>
            <a:picLocks noGrp="1" noChangeAspect="1"/>
          </p:cNvPicPr>
          <p:nvPr>
            <p:ph sz="quarter" idx="11"/>
          </p:nvPr>
        </p:nvPicPr>
        <p:blipFill>
          <a:blip r:embed="rId5" cstate="screen"/>
          <a:stretch>
            <a:fillRect/>
          </a:stretch>
        </p:blipFill>
        <p:spPr>
          <a:xfrm>
            <a:off x="1151466" y="2276475"/>
            <a:ext cx="2592917" cy="1944688"/>
          </a:xfrm>
        </p:spPr>
      </p:pic>
      <p:sp>
        <p:nvSpPr>
          <p:cNvPr id="11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Verätzungen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03648" y="2060848"/>
            <a:ext cx="6715125" cy="4113213"/>
          </a:xfrm>
        </p:spPr>
        <p:txBody>
          <a:bodyPr/>
          <a:lstStyle/>
          <a:p>
            <a:r>
              <a:rPr lang="de-AT" dirty="0" smtClean="0"/>
              <a:t>Haut:</a:t>
            </a:r>
          </a:p>
          <a:p>
            <a:pPr lvl="1"/>
            <a:r>
              <a:rPr lang="de-AT" dirty="0" smtClean="0"/>
              <a:t>Durchtränkte Kleidung vorsichtig entfernen</a:t>
            </a:r>
          </a:p>
          <a:p>
            <a:pPr lvl="1"/>
            <a:r>
              <a:rPr lang="de-AT" dirty="0" smtClean="0"/>
              <a:t>Wunde 10-15 min mit Wasser spülen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Verdauungstrakt:</a:t>
            </a:r>
          </a:p>
          <a:p>
            <a:pPr lvl="1"/>
            <a:r>
              <a:rPr lang="de-AT" dirty="0" smtClean="0"/>
              <a:t>Mund gründlich mit Wasser ausspülen</a:t>
            </a:r>
          </a:p>
          <a:p>
            <a:pPr lvl="1"/>
            <a:r>
              <a:rPr lang="de-AT" dirty="0" smtClean="0"/>
              <a:t>Erbrechen nicht herbeiführen</a:t>
            </a:r>
          </a:p>
          <a:p>
            <a:pPr lvl="1"/>
            <a:r>
              <a:rPr lang="de-AT" dirty="0" smtClean="0"/>
              <a:t>Vergiftungsinformationszentrale – </a:t>
            </a:r>
            <a:br>
              <a:rPr lang="de-AT" dirty="0" smtClean="0"/>
            </a:br>
            <a:r>
              <a:rPr lang="de-AT" dirty="0" smtClean="0"/>
              <a:t>01/406 43 43 anrufen</a:t>
            </a:r>
          </a:p>
          <a:p>
            <a:pPr lvl="1"/>
            <a:endParaRPr lang="de-AT" dirty="0" smtClean="0"/>
          </a:p>
          <a:p>
            <a:pPr>
              <a:buNone/>
            </a:pPr>
            <a:endParaRPr lang="de-AT" dirty="0" smtClean="0"/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100</a:t>
            </a:fld>
            <a:endParaRPr lang="de-AT"/>
          </a:p>
        </p:txBody>
      </p:sp>
      <p:sp>
        <p:nvSpPr>
          <p:cNvPr id="5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70AC2E"/>
                </a:solidFill>
              </a:rPr>
              <a:t>KNOCHEN-/ GELENKSVERLETZUNGEN</a:t>
            </a:r>
            <a:endParaRPr lang="de-AT" dirty="0">
              <a:solidFill>
                <a:srgbClr val="70AC2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ACAF7D-B5ED-4685-A9F6-07B482FD83A5}" type="slidenum">
              <a:rPr lang="de-AT" smtClean="0"/>
              <a:pPr/>
              <a:t>102</a:t>
            </a:fld>
            <a:endParaRPr lang="de-AT" smtClean="0"/>
          </a:p>
        </p:txBody>
      </p:sp>
      <p:pic>
        <p:nvPicPr>
          <p:cNvPr id="7" name="Inhaltsplatzhalter 6" descr="IMG_76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837874" y="2205756"/>
            <a:ext cx="5758462" cy="4319588"/>
          </a:xfrm>
        </p:spPr>
      </p:pic>
      <p:sp>
        <p:nvSpPr>
          <p:cNvPr id="8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Armtragetuch bei </a:t>
            </a:r>
            <a:br>
              <a:rPr lang="de-AT" smtClean="0"/>
            </a:br>
            <a:r>
              <a:rPr lang="de-AT" smtClean="0"/>
              <a:t>Arm-/Schulterverletzung</a:t>
            </a:r>
          </a:p>
        </p:txBody>
      </p:sp>
      <p:pic>
        <p:nvPicPr>
          <p:cNvPr id="115715" name="Inhaltsplatzhalter 7" descr="IMG_77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sp>
        <p:nvSpPr>
          <p:cNvPr id="11571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CDF361B-36EC-431E-8AFE-CA4F88796EAB}" type="slidenum">
              <a:rPr lang="de-AT" smtClean="0"/>
              <a:pPr/>
              <a:t>103</a:t>
            </a:fld>
            <a:endParaRPr lang="de-AT" smtClean="0"/>
          </a:p>
        </p:txBody>
      </p:sp>
      <p:pic>
        <p:nvPicPr>
          <p:cNvPr id="10" name="Inhaltsplatzhalter 9" descr="IMG_4577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5697150" y="2276474"/>
            <a:ext cx="1512114" cy="2016621"/>
          </a:xfrm>
        </p:spPr>
      </p:pic>
      <p:pic>
        <p:nvPicPr>
          <p:cNvPr id="8" name="Inhaltsplatzhalter 7" descr="IMG_4586_quer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152882" y="4437063"/>
            <a:ext cx="2590085" cy="1944687"/>
          </a:xfrm>
        </p:spPr>
      </p:pic>
      <p:sp>
        <p:nvSpPr>
          <p:cNvPr id="1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E9C634-D48C-4C76-AEEF-4EE5E9256803}" type="slidenum">
              <a:rPr lang="de-AT" smtClean="0"/>
              <a:pPr/>
              <a:t>104</a:t>
            </a:fld>
            <a:endParaRPr lang="de-AT" smtClean="0"/>
          </a:p>
        </p:txBody>
      </p:sp>
      <p:sp>
        <p:nvSpPr>
          <p:cNvPr id="1167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eine bequeme Lagerung sorgen</a:t>
            </a:r>
          </a:p>
          <a:p>
            <a:r>
              <a:rPr lang="de-AT" sz="2000" dirty="0" smtClean="0"/>
              <a:t>Ruhigstellung mit Dreiecktuch durchführen</a:t>
            </a:r>
          </a:p>
          <a:p>
            <a:r>
              <a:rPr lang="de-AT" sz="2000" dirty="0" smtClean="0"/>
              <a:t>Schmuck entfernen, für kühlende Umschläge sorgen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pic>
        <p:nvPicPr>
          <p:cNvPr id="8" name="Inhaltsplatzhalter 7" descr="IMG_4586_frei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331640" y="2121179"/>
            <a:ext cx="2924962" cy="3900209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Beinverletzung</a:t>
            </a:r>
          </a:p>
        </p:txBody>
      </p:sp>
      <p:pic>
        <p:nvPicPr>
          <p:cNvPr id="117763" name="Inhaltsplatzhalter 4" descr="IMG_074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58239" y="2133600"/>
            <a:ext cx="3240247" cy="4319588"/>
          </a:xfrm>
        </p:spPr>
      </p:pic>
      <p:sp>
        <p:nvSpPr>
          <p:cNvPr id="1177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8C89FB7-6399-445F-85A4-1B55CF14694E}" type="slidenum">
              <a:rPr lang="de-AT" smtClean="0"/>
              <a:pPr/>
              <a:t>105</a:t>
            </a:fld>
            <a:endParaRPr lang="de-AT" smtClean="0"/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Inhaltsplatzhalter 5" descr="IMG_857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2650" y="2782094"/>
            <a:ext cx="4318000" cy="3238500"/>
          </a:xfrm>
        </p:spPr>
      </p:pic>
      <p:sp>
        <p:nvSpPr>
          <p:cNvPr id="11878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Beinverletzung</a:t>
            </a:r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E8E499-DBF9-4CE7-BDB7-0C30B1CC588B}" type="slidenum">
              <a:rPr lang="de-AT" smtClean="0"/>
              <a:pPr/>
              <a:t>106</a:t>
            </a:fld>
            <a:endParaRPr lang="de-AT" smtClean="0"/>
          </a:p>
        </p:txBody>
      </p:sp>
      <p:sp>
        <p:nvSpPr>
          <p:cNvPr id="118789" name="Inhaltsplatzhalter 4"/>
          <p:cNvSpPr>
            <a:spLocks noGrp="1"/>
          </p:cNvSpPr>
          <p:nvPr>
            <p:ph sz="half" idx="2"/>
          </p:nvPr>
        </p:nvSpPr>
        <p:spPr>
          <a:xfrm>
            <a:off x="5796136" y="1916832"/>
            <a:ext cx="2808312" cy="4113213"/>
          </a:xfrm>
        </p:spPr>
        <p:txBody>
          <a:bodyPr/>
          <a:lstStyle/>
          <a:p>
            <a:r>
              <a:rPr lang="de-AT" sz="2000" dirty="0" smtClean="0"/>
              <a:t>Verletzte auffordern, den betroffenen Körperteil zu schonen</a:t>
            </a:r>
          </a:p>
          <a:p>
            <a:r>
              <a:rPr lang="de-AT" sz="2000" dirty="0" smtClean="0"/>
              <a:t>Eis in Tücher einwickeln und auf die Schwellung legen</a:t>
            </a:r>
          </a:p>
          <a:p>
            <a:r>
              <a:rPr lang="de-AT" sz="2000" dirty="0" smtClean="0"/>
              <a:t>Das verletzte Bein erhöht lagern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Roller, Skates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Schutzausrüstung tragen (Helm, </a:t>
            </a:r>
            <a:br>
              <a:rPr lang="de-AT" dirty="0" smtClean="0"/>
            </a:br>
            <a:r>
              <a:rPr lang="de-AT" dirty="0" smtClean="0"/>
              <a:t>Handgelenks-, Knie-, Ellbogenschützer)</a:t>
            </a:r>
          </a:p>
          <a:p>
            <a:r>
              <a:rPr lang="de-AT" dirty="0" smtClean="0"/>
              <a:t>Grundtechniken (bremsen) üben</a:t>
            </a:r>
          </a:p>
          <a:p>
            <a:r>
              <a:rPr lang="de-AT" dirty="0" smtClean="0"/>
              <a:t>Geeignetes Gelände wählen</a:t>
            </a:r>
          </a:p>
          <a:p>
            <a:r>
              <a:rPr lang="de-AT" dirty="0" smtClean="0"/>
              <a:t>Rücksicht auf kleinere Kinder</a:t>
            </a:r>
          </a:p>
          <a:p>
            <a:r>
              <a:rPr lang="de-AT" dirty="0" smtClean="0"/>
              <a:t>Ausrüstung warten (Bremsen, </a:t>
            </a:r>
            <a:br>
              <a:rPr lang="de-AT" dirty="0" smtClean="0"/>
            </a:br>
            <a:r>
              <a:rPr lang="de-AT" dirty="0" smtClean="0"/>
              <a:t>Schmierung der Rollen)</a:t>
            </a:r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107</a:t>
            </a:fld>
            <a:endParaRPr lang="de-AT"/>
          </a:p>
        </p:txBody>
      </p:sp>
      <p:pic>
        <p:nvPicPr>
          <p:cNvPr id="8" name="Inhaltsplatzhalter 7" descr="IMG_0004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372200" y="2060848"/>
            <a:ext cx="2148706" cy="3223058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Spielplatz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Schwierigkeitsgrad dem Alter anpassen</a:t>
            </a:r>
          </a:p>
          <a:p>
            <a:r>
              <a:rPr lang="de-AT" dirty="0" smtClean="0"/>
              <a:t>Nie im Schaukelbereich spielen</a:t>
            </a:r>
          </a:p>
          <a:p>
            <a:r>
              <a:rPr lang="de-AT" dirty="0" smtClean="0"/>
              <a:t>Keine spitzen Gegenstände</a:t>
            </a:r>
            <a:br>
              <a:rPr lang="de-AT" dirty="0" smtClean="0"/>
            </a:br>
            <a:r>
              <a:rPr lang="de-AT" dirty="0" smtClean="0"/>
              <a:t>beim Sandspielen</a:t>
            </a:r>
          </a:p>
          <a:p>
            <a:r>
              <a:rPr lang="de-AT" dirty="0" smtClean="0"/>
              <a:t>Achtung vor Scherben und Kot </a:t>
            </a:r>
            <a:br>
              <a:rPr lang="de-AT" dirty="0" smtClean="0"/>
            </a:br>
            <a:r>
              <a:rPr lang="de-AT" dirty="0" smtClean="0"/>
              <a:t>in Sandkisten</a:t>
            </a:r>
          </a:p>
          <a:p>
            <a:r>
              <a:rPr lang="de-AT" dirty="0" smtClean="0"/>
              <a:t>Auf Standfestigkeit der Spielgeräte achten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108</a:t>
            </a:fld>
            <a:endParaRPr lang="de-AT"/>
          </a:p>
        </p:txBody>
      </p:sp>
      <p:pic>
        <p:nvPicPr>
          <p:cNvPr id="10" name="Inhaltsplatzhalter 9" descr="Spielplatz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732240" y="2204864"/>
            <a:ext cx="1890210" cy="2520280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pic>
        <p:nvPicPr>
          <p:cNvPr id="119811" name="Inhaltsplatzhalter 4" descr="IMG_065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7824" y="2039343"/>
            <a:ext cx="3130401" cy="4173868"/>
          </a:xfrm>
        </p:spPr>
      </p:pic>
      <p:sp>
        <p:nvSpPr>
          <p:cNvPr id="11981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996A49-5D5A-4F04-8CFB-883DDC43E1E0}" type="slidenum">
              <a:rPr lang="de-AT" smtClean="0"/>
              <a:pPr/>
              <a:t>109</a:t>
            </a:fld>
            <a:endParaRPr lang="de-AT" smtClean="0"/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Umdrehen</a:t>
            </a: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6EA7B05-1AF1-4F83-AAC1-7F274C83077C}" type="slidenum">
              <a:rPr lang="de-AT" smtClean="0"/>
              <a:pPr/>
              <a:t>11</a:t>
            </a:fld>
            <a:endParaRPr lang="de-AT" smtClean="0"/>
          </a:p>
        </p:txBody>
      </p:sp>
      <p:pic>
        <p:nvPicPr>
          <p:cNvPr id="17412" name="Inhaltsplatzhalter 15" descr="IMG_7296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237" y="2276475"/>
            <a:ext cx="2593376" cy="1944688"/>
          </a:xfrm>
        </p:spPr>
      </p:pic>
      <p:pic>
        <p:nvPicPr>
          <p:cNvPr id="17413" name="Inhaltsplatzhalter 16" descr="IMG_7297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83426" y="2276475"/>
            <a:ext cx="2593499" cy="1944688"/>
          </a:xfrm>
        </p:spPr>
      </p:pic>
      <p:pic>
        <p:nvPicPr>
          <p:cNvPr id="17414" name="Inhaltsplatzhalter 17" descr="IMG_7298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7415" name="Inhaltsplatzhalter 18" descr="IMG_7299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sp>
        <p:nvSpPr>
          <p:cNvPr id="10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nhaltsplatzhalter 5" descr="IMG_8187-ret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81429" y="2781300"/>
            <a:ext cx="4320442" cy="3240088"/>
          </a:xfrm>
        </p:spPr>
      </p:pic>
      <p:sp>
        <p:nvSpPr>
          <p:cNvPr id="1208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60FA672-51F9-433C-AF36-31795A24E4DB}" type="slidenum">
              <a:rPr lang="de-AT" smtClean="0"/>
              <a:pPr/>
              <a:t>110</a:t>
            </a:fld>
            <a:endParaRPr lang="de-AT" smtClean="0"/>
          </a:p>
        </p:txBody>
      </p:sp>
      <p:sp>
        <p:nvSpPr>
          <p:cNvPr id="1208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2060848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auffordern, den betroffenen Körperteil zu schonen</a:t>
            </a:r>
          </a:p>
          <a:p>
            <a:r>
              <a:rPr lang="de-AT" sz="2000" dirty="0" smtClean="0"/>
              <a:t>Eis in Tücher einwickeln und auf die Schwellung legen</a:t>
            </a:r>
          </a:p>
          <a:p>
            <a:r>
              <a:rPr lang="de-AT" sz="2000" dirty="0" smtClean="0"/>
              <a:t>Verletztes Bein erhöht lagern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765175"/>
            <a:ext cx="7920111" cy="1262063"/>
          </a:xfrm>
        </p:spPr>
        <p:txBody>
          <a:bodyPr/>
          <a:lstStyle/>
          <a:p>
            <a:r>
              <a:rPr lang="de-AT" dirty="0" smtClean="0"/>
              <a:t>Treppen, Stiegen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916832"/>
            <a:ext cx="6715125" cy="4113213"/>
          </a:xfrm>
        </p:spPr>
        <p:txBody>
          <a:bodyPr/>
          <a:lstStyle/>
          <a:p>
            <a:r>
              <a:rPr lang="de-AT" dirty="0" smtClean="0"/>
              <a:t>Kindern das Treppensteigen beibringen</a:t>
            </a:r>
          </a:p>
          <a:p>
            <a:r>
              <a:rPr lang="de-AT" dirty="0" smtClean="0"/>
              <a:t>Treppenschutzgitter montieren</a:t>
            </a:r>
          </a:p>
          <a:p>
            <a:r>
              <a:rPr lang="de-AT" dirty="0" smtClean="0"/>
              <a:t>Auf Beleuchtung und Handläufe achten</a:t>
            </a:r>
          </a:p>
          <a:p>
            <a:r>
              <a:rPr lang="de-AT" dirty="0" smtClean="0"/>
              <a:t>Stiegen nicht als Abstellfläche benutzen </a:t>
            </a:r>
            <a:br>
              <a:rPr lang="de-AT" dirty="0" smtClean="0"/>
            </a:br>
            <a:r>
              <a:rPr lang="de-AT" dirty="0" smtClean="0"/>
              <a:t>(keine Spielsachen auf Treppen lagern)</a:t>
            </a:r>
          </a:p>
          <a:p>
            <a:r>
              <a:rPr lang="de-AT" dirty="0" smtClean="0"/>
              <a:t>Querverlaufende </a:t>
            </a:r>
            <a:r>
              <a:rPr lang="de-AT" dirty="0" err="1" smtClean="0"/>
              <a:t>Geländerstreben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abdecken (verleiten zum Hochklettern)</a:t>
            </a:r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111</a:t>
            </a:fld>
            <a:endParaRPr lang="de-AT"/>
          </a:p>
        </p:txBody>
      </p:sp>
      <p:pic>
        <p:nvPicPr>
          <p:cNvPr id="6" name="Inhaltsplatzhalter 5" descr="Treppen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588224" y="1916832"/>
            <a:ext cx="1920875" cy="2881312"/>
          </a:xfrm>
        </p:spPr>
      </p:pic>
      <p:sp>
        <p:nvSpPr>
          <p:cNvPr id="8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7635"/>
                </a:solidFill>
              </a:rPr>
              <a:t>DAS ROTE KREUZ</a:t>
            </a:r>
            <a:endParaRPr lang="de-AT" dirty="0">
              <a:solidFill>
                <a:srgbClr val="007635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Das Österreichische Rote Kreuz</a:t>
            </a:r>
          </a:p>
        </p:txBody>
      </p:sp>
      <p:sp>
        <p:nvSpPr>
          <p:cNvPr id="1228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Rettungs- und Krankentransport</a:t>
            </a:r>
          </a:p>
          <a:p>
            <a:r>
              <a:rPr lang="de-AT" dirty="0" err="1" smtClean="0"/>
              <a:t>Blutspendedienst</a:t>
            </a:r>
            <a:endParaRPr lang="de-AT" dirty="0" smtClean="0"/>
          </a:p>
          <a:p>
            <a:r>
              <a:rPr lang="de-AT" dirty="0" smtClean="0"/>
              <a:t>Gesundheits- und Soziale Dienste</a:t>
            </a:r>
          </a:p>
          <a:p>
            <a:r>
              <a:rPr lang="de-AT" dirty="0" smtClean="0"/>
              <a:t>Katastrophenhilfe, Entwicklungszusammenarbeit</a:t>
            </a:r>
          </a:p>
          <a:p>
            <a:r>
              <a:rPr lang="de-AT" dirty="0" smtClean="0"/>
              <a:t>Aus-, Fort- und Weiterbildung</a:t>
            </a:r>
          </a:p>
          <a:p>
            <a:r>
              <a:rPr lang="de-AT" dirty="0" smtClean="0"/>
              <a:t>Suchdienst</a:t>
            </a:r>
          </a:p>
          <a:p>
            <a:r>
              <a:rPr lang="de-AT" dirty="0" smtClean="0"/>
              <a:t>Humanitäres Völkerrecht</a:t>
            </a:r>
          </a:p>
        </p:txBody>
      </p:sp>
      <p:sp>
        <p:nvSpPr>
          <p:cNvPr id="1228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F48A44-456D-4142-905D-55B8E16909C4}" type="slidenum">
              <a:rPr lang="de-AT" smtClean="0"/>
              <a:pPr/>
              <a:t>113</a:t>
            </a:fld>
            <a:endParaRPr lang="de-AT" smtClean="0"/>
          </a:p>
        </p:txBody>
      </p:sp>
      <p:pic>
        <p:nvPicPr>
          <p:cNvPr id="6" name="Grafik 5" descr="fahne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60232" y="4887287"/>
            <a:ext cx="2267744" cy="1526063"/>
          </a:xfrm>
          <a:prstGeom prst="rect">
            <a:avLst/>
          </a:prstGeom>
        </p:spPr>
      </p:pic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18920" y="5229200"/>
            <a:ext cx="2625080" cy="131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7991475" cy="1262063"/>
          </a:xfrm>
        </p:spPr>
        <p:txBody>
          <a:bodyPr/>
          <a:lstStyle/>
          <a:p>
            <a:r>
              <a:rPr lang="de-AT" smtClean="0"/>
              <a:t>Das Österreichische Jugendrotkreuz</a:t>
            </a:r>
          </a:p>
        </p:txBody>
      </p:sp>
      <p:sp>
        <p:nvSpPr>
          <p:cNvPr id="1239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Katastrophenhilfe und Entwicklungszusammenarbeit</a:t>
            </a:r>
          </a:p>
          <a:p>
            <a:r>
              <a:rPr lang="de-AT" dirty="0" smtClean="0"/>
              <a:t>Integration und Therapie für Kinder und Jugendliche</a:t>
            </a:r>
          </a:p>
          <a:p>
            <a:r>
              <a:rPr lang="de-AT" dirty="0" smtClean="0"/>
              <a:t>Gesundheit und Umwelt</a:t>
            </a:r>
          </a:p>
          <a:p>
            <a:r>
              <a:rPr lang="de-AT" dirty="0" smtClean="0"/>
              <a:t>Friedens- und Konfliktkultur</a:t>
            </a:r>
          </a:p>
          <a:p>
            <a:r>
              <a:rPr lang="de-AT" dirty="0" smtClean="0"/>
              <a:t>Aus- und Fortbildung für Hilfe und Sicherheit</a:t>
            </a:r>
          </a:p>
          <a:p>
            <a:r>
              <a:rPr lang="de-AT" dirty="0" smtClean="0"/>
              <a:t>Vermittlung der Rotkreuzgrundsätze</a:t>
            </a:r>
          </a:p>
          <a:p>
            <a:r>
              <a:rPr lang="de-AT" dirty="0" smtClean="0"/>
              <a:t>ÖJRK-Zeitschriften</a:t>
            </a:r>
          </a:p>
        </p:txBody>
      </p:sp>
      <p:sp>
        <p:nvSpPr>
          <p:cNvPr id="1239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883304C-F629-45E2-AA11-7775FAA1E1F6}" type="slidenum">
              <a:rPr lang="de-AT" smtClean="0"/>
              <a:pPr/>
              <a:t>114</a:t>
            </a:fld>
            <a:endParaRPr lang="de-AT" smtClean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Jemanden auf eine Decke bringen</a:t>
            </a:r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3F85536B-CCE5-43A5-8E4F-42A3C5967724}" type="slidenum">
              <a:rPr lang="de-AT" smtClean="0"/>
              <a:pPr/>
              <a:t>12</a:t>
            </a:fld>
            <a:endParaRPr lang="de-AT" smtClean="0"/>
          </a:p>
        </p:txBody>
      </p:sp>
      <p:pic>
        <p:nvPicPr>
          <p:cNvPr id="19460" name="Inhaltsplatzhalter 11" descr="IMG_744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9461" name="Inhaltsplatzhalter 12" descr="IMG_7450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19462" name="Inhaltsplatzhalter 13" descr="IMG_7453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9463" name="Inhaltsplatzhalter 14" descr="IMG_7455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sp>
        <p:nvSpPr>
          <p:cNvPr id="10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Lagerungen bei Bewusstsein</a:t>
            </a:r>
          </a:p>
        </p:txBody>
      </p:sp>
      <p:pic>
        <p:nvPicPr>
          <p:cNvPr id="18436" name="Inhaltsplatzhalter 23" descr="IMG_745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18438" name="Inhaltsplatzhalter 25" descr="IMG_74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8439" name="Inhaltsplatzhalter 26" descr="IMG_7468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8437" name="Inhaltsplatzhalter 24" descr="IMG_7461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18435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E26E4EC-7933-4229-942E-9D0D3BA5B879}" type="slidenum">
              <a:rPr lang="de-AT" smtClean="0"/>
              <a:pPr/>
              <a:t>13</a:t>
            </a:fld>
            <a:endParaRPr lang="de-AT" smtClean="0"/>
          </a:p>
        </p:txBody>
      </p:sp>
      <p:sp>
        <p:nvSpPr>
          <p:cNvPr id="10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Notfallcheck Kind</a:t>
            </a:r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A98FE33-1119-4367-A79A-FB7E77AE774D}" type="slidenum">
              <a:rPr lang="de-AT" smtClean="0"/>
              <a:pPr/>
              <a:t>14</a:t>
            </a:fld>
            <a:endParaRPr lang="de-AT" smtClean="0"/>
          </a:p>
        </p:txBody>
      </p:sp>
      <p:pic>
        <p:nvPicPr>
          <p:cNvPr id="20484" name="Inhaltsplatzhalter 15" descr="IMG_6735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7" y="2276475"/>
            <a:ext cx="2592917" cy="1944688"/>
          </a:xfrm>
        </p:spPr>
      </p:pic>
      <p:pic>
        <p:nvPicPr>
          <p:cNvPr id="20485" name="Inhaltsplatzhalter 16" descr="IMG_673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83911" y="2276475"/>
            <a:ext cx="2592529" cy="1944688"/>
          </a:xfrm>
        </p:spPr>
      </p:pic>
      <p:pic>
        <p:nvPicPr>
          <p:cNvPr id="20487" name="Inhaltsplatzhalter 18" descr="IMG_67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340" y="4437063"/>
            <a:ext cx="2593670" cy="1944687"/>
          </a:xfrm>
        </p:spPr>
      </p:pic>
      <p:pic>
        <p:nvPicPr>
          <p:cNvPr id="10" name="Inhaltsplatzhalter 9" descr="IMG_6744.JPG"/>
          <p:cNvPicPr>
            <a:picLocks noGrp="1" noChangeAspect="1"/>
          </p:cNvPicPr>
          <p:nvPr>
            <p:ph sz="quarter" idx="16"/>
          </p:nvPr>
        </p:nvPicPr>
        <p:blipFill>
          <a:blip r:embed="rId5" cstate="screen"/>
          <a:stretch>
            <a:fillRect/>
          </a:stretch>
        </p:blipFill>
        <p:spPr>
          <a:xfrm>
            <a:off x="1153820" y="4439102"/>
            <a:ext cx="2588210" cy="1940608"/>
          </a:xfrm>
        </p:spPr>
      </p:pic>
      <p:sp>
        <p:nvSpPr>
          <p:cNvPr id="11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Notfallcheck Säugling</a:t>
            </a:r>
          </a:p>
        </p:txBody>
      </p:sp>
      <p:pic>
        <p:nvPicPr>
          <p:cNvPr id="28675" name="Inhaltsplatzhalter 7" descr="IMG_866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238" y="2276475"/>
            <a:ext cx="2593374" cy="1944688"/>
          </a:xfrm>
        </p:spPr>
      </p:pic>
      <p:pic>
        <p:nvPicPr>
          <p:cNvPr id="28676" name="Inhaltsplatzhalter 9" descr="IMG_867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5220072" y="4509120"/>
            <a:ext cx="2593597" cy="1944687"/>
          </a:xfrm>
        </p:spPr>
      </p:pic>
      <p:pic>
        <p:nvPicPr>
          <p:cNvPr id="28677" name="Inhaltsplatzhalter 8" descr="IMG_8670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20000"/>
          </a:blip>
          <a:stretch>
            <a:fillRect/>
          </a:stretch>
        </p:blipFill>
        <p:spPr>
          <a:xfrm>
            <a:off x="1160714" y="4356368"/>
            <a:ext cx="2592916" cy="1944687"/>
          </a:xfrm>
        </p:spPr>
      </p:pic>
      <p:pic>
        <p:nvPicPr>
          <p:cNvPr id="10" name="Inhaltsplatzhalter 9" descr="IMG_6989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220072" y="2276872"/>
            <a:ext cx="2522126" cy="1944688"/>
          </a:xfrm>
        </p:spPr>
      </p:pic>
      <p:sp>
        <p:nvSpPr>
          <p:cNvPr id="2867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85F8C57-E48A-4BF4-BFEE-C6921C0EAC4F}" type="slidenum">
              <a:rPr lang="de-AT" smtClean="0"/>
              <a:pPr/>
              <a:t>15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Skate-Unfall</a:t>
            </a:r>
          </a:p>
        </p:txBody>
      </p:sp>
      <p:pic>
        <p:nvPicPr>
          <p:cNvPr id="21507" name="Inhaltsplatzhalter 4" descr="Motorradunfall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8327" y="2133600"/>
            <a:ext cx="5760071" cy="4319588"/>
          </a:xfrm>
        </p:spPr>
      </p:pic>
      <p:sp>
        <p:nvSpPr>
          <p:cNvPr id="215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5E95B2-ED91-4933-A566-592310EF6442}" type="slidenum">
              <a:rPr lang="de-AT" smtClean="0"/>
              <a:pPr/>
              <a:t>16</a:t>
            </a:fld>
            <a:endParaRPr lang="de-AT" smtClean="0"/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Wegziehen</a:t>
            </a:r>
          </a:p>
        </p:txBody>
      </p:sp>
      <p:pic>
        <p:nvPicPr>
          <p:cNvPr id="22531" name="Inhaltsplatzhalter 7" descr="IMG_840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203" y="2276475"/>
            <a:ext cx="2593444" cy="1944688"/>
          </a:xfrm>
        </p:spPr>
      </p:pic>
      <p:pic>
        <p:nvPicPr>
          <p:cNvPr id="22532" name="Inhaltsplatzhalter 9" descr="IMG_840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22533" name="Inhaltsplatzhalter 10" descr="IMG_860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22534" name="Inhaltsplatzhalter 8" descr="IMG_8402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7" cy="1944688"/>
          </a:xfrm>
        </p:spPr>
      </p:pic>
      <p:sp>
        <p:nvSpPr>
          <p:cNvPr id="2253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9B3348A-578E-45B6-B741-06C33ED498CF}" type="slidenum">
              <a:rPr lang="de-AT" smtClean="0"/>
              <a:pPr/>
              <a:t>17</a:t>
            </a:fld>
            <a:endParaRPr lang="de-AT" smtClean="0"/>
          </a:p>
        </p:txBody>
      </p:sp>
      <p:sp>
        <p:nvSpPr>
          <p:cNvPr id="10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Helmabnahme</a:t>
            </a:r>
          </a:p>
        </p:txBody>
      </p:sp>
      <p:pic>
        <p:nvPicPr>
          <p:cNvPr id="23555" name="Inhaltsplatzhalter 7" descr="IMG_836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7" cy="1944688"/>
          </a:xfrm>
        </p:spPr>
      </p:pic>
      <p:pic>
        <p:nvPicPr>
          <p:cNvPr id="23556" name="Inhaltsplatzhalter 9" descr="IMG_837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23557" name="Inhaltsplatzhalter 10" descr="IMG_8373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23558" name="Inhaltsplatzhalter 8" descr="IMG_8369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7" cy="1944688"/>
          </a:xfrm>
        </p:spPr>
      </p:pic>
      <p:sp>
        <p:nvSpPr>
          <p:cNvPr id="23559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B2E8CD95-4BBA-43B2-B4CC-323E633C9785}" type="slidenum">
              <a:rPr lang="de-AT" smtClean="0"/>
              <a:pPr/>
              <a:t>18</a:t>
            </a:fld>
            <a:endParaRPr lang="de-AT" smtClean="0"/>
          </a:p>
        </p:txBody>
      </p:sp>
      <p:sp>
        <p:nvSpPr>
          <p:cNvPr id="10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nhaltsplatzhalter 5" descr="IMG_841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1435" y="2781300"/>
            <a:ext cx="4320431" cy="3240088"/>
          </a:xfrm>
        </p:spPr>
      </p:pic>
      <p:sp>
        <p:nvSpPr>
          <p:cNvPr id="266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C00000"/>
                </a:solidFill>
              </a:rPr>
              <a:t>Skate-Unfall</a:t>
            </a: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1F7E41-02A0-4642-8B6F-3FF42E4413AD}" type="slidenum">
              <a:rPr lang="de-AT" smtClean="0"/>
              <a:pPr/>
              <a:t>19</a:t>
            </a:fld>
            <a:endParaRPr lang="de-AT" smtClean="0"/>
          </a:p>
        </p:txBody>
      </p:sp>
      <p:sp>
        <p:nvSpPr>
          <p:cNvPr id="26629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646363" cy="4113213"/>
          </a:xfrm>
        </p:spPr>
        <p:txBody>
          <a:bodyPr/>
          <a:lstStyle/>
          <a:p>
            <a:r>
              <a:rPr lang="de-AT" sz="2000" dirty="0" smtClean="0"/>
              <a:t>Für Sicherheit sorgen </a:t>
            </a:r>
          </a:p>
          <a:p>
            <a:r>
              <a:rPr lang="de-AT" sz="2000" dirty="0" smtClean="0"/>
              <a:t>Unfall signalisieren</a:t>
            </a:r>
          </a:p>
          <a:p>
            <a:r>
              <a:rPr lang="de-AT" sz="2000" dirty="0" smtClean="0"/>
              <a:t>Von der Straße wegziehen</a:t>
            </a:r>
          </a:p>
          <a:p>
            <a:r>
              <a:rPr lang="de-AT" sz="2000" dirty="0" smtClean="0"/>
              <a:t>Helmabnahme durchführen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Inhalte des Kurses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1115616" y="2132856"/>
            <a:ext cx="6715125" cy="4113213"/>
          </a:xfrm>
          <a:noFill/>
        </p:spPr>
        <p:txBody>
          <a:bodyPr/>
          <a:lstStyle/>
          <a:p>
            <a:pPr>
              <a:spcAft>
                <a:spcPts val="1200"/>
              </a:spcAft>
              <a:buClr>
                <a:srgbClr val="5B7AB5"/>
              </a:buClr>
            </a:pPr>
            <a:r>
              <a:rPr lang="de-AT" dirty="0" smtClean="0">
                <a:solidFill>
                  <a:srgbClr val="4B45BB"/>
                </a:solidFill>
              </a:rPr>
              <a:t>Grundlagen der Ersten Hilfe</a:t>
            </a:r>
          </a:p>
          <a:p>
            <a:pPr>
              <a:spcAft>
                <a:spcPts val="1200"/>
              </a:spcAft>
              <a:buClr>
                <a:srgbClr val="E2001A"/>
              </a:buClr>
            </a:pPr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</a:p>
          <a:p>
            <a:pPr>
              <a:spcAft>
                <a:spcPts val="1200"/>
              </a:spcAft>
              <a:buClr>
                <a:srgbClr val="F29400"/>
              </a:buClr>
            </a:pPr>
            <a:r>
              <a:rPr lang="de-AT" dirty="0" smtClean="0">
                <a:solidFill>
                  <a:srgbClr val="F29400"/>
                </a:solidFill>
              </a:rPr>
              <a:t>Akute Notfälle</a:t>
            </a:r>
          </a:p>
          <a:p>
            <a:pPr>
              <a:spcAft>
                <a:spcPts val="1200"/>
              </a:spcAft>
              <a:buClr>
                <a:srgbClr val="EBBD00"/>
              </a:buClr>
            </a:pPr>
            <a:r>
              <a:rPr lang="de-AT" dirty="0" smtClean="0">
                <a:solidFill>
                  <a:srgbClr val="EBBD00"/>
                </a:solidFill>
              </a:rPr>
              <a:t>Wunden</a:t>
            </a:r>
          </a:p>
          <a:p>
            <a:pPr>
              <a:spcAft>
                <a:spcPts val="1200"/>
              </a:spcAft>
              <a:buClr>
                <a:srgbClr val="ACC479"/>
              </a:buClr>
            </a:pPr>
            <a:r>
              <a:rPr lang="de-AT" dirty="0" smtClean="0">
                <a:solidFill>
                  <a:srgbClr val="70AC2E"/>
                </a:solidFill>
              </a:rPr>
              <a:t>Knochen- und Gelenksverletzungen</a:t>
            </a:r>
          </a:p>
          <a:p>
            <a:pPr>
              <a:spcAft>
                <a:spcPts val="1200"/>
              </a:spcAft>
              <a:buClr>
                <a:srgbClr val="0E978E"/>
              </a:buClr>
            </a:pPr>
            <a:r>
              <a:rPr lang="de-AT" dirty="0" smtClean="0">
                <a:solidFill>
                  <a:srgbClr val="007635"/>
                </a:solidFill>
              </a:rPr>
              <a:t>Das Rote Kreuz</a:t>
            </a:r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887D4B-30BB-40D6-8767-8B35FE731604}" type="slidenum">
              <a:rPr lang="de-AT" smtClean="0"/>
              <a:pPr/>
              <a:t>2</a:t>
            </a:fld>
            <a:endParaRPr lang="de-A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424168" cy="1262063"/>
          </a:xfrm>
        </p:spPr>
        <p:txBody>
          <a:bodyPr/>
          <a:lstStyle/>
          <a:p>
            <a:r>
              <a:rPr lang="de-AT" dirty="0" smtClean="0"/>
              <a:t>Fahrrad, Auto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844824"/>
            <a:ext cx="6715125" cy="4113213"/>
          </a:xfrm>
        </p:spPr>
        <p:txBody>
          <a:bodyPr/>
          <a:lstStyle/>
          <a:p>
            <a:r>
              <a:rPr lang="de-AT" dirty="0" smtClean="0"/>
              <a:t>Passenden Helm tragen</a:t>
            </a:r>
          </a:p>
          <a:p>
            <a:r>
              <a:rPr lang="de-AT" dirty="0" smtClean="0"/>
              <a:t>Richtige Größe, korrekte Sattelhöhe</a:t>
            </a:r>
          </a:p>
          <a:p>
            <a:r>
              <a:rPr lang="de-AT" dirty="0" smtClean="0"/>
              <a:t>Üben auf verkehrsfreien Flächen</a:t>
            </a:r>
          </a:p>
          <a:p>
            <a:r>
              <a:rPr lang="de-AT" dirty="0" smtClean="0"/>
              <a:t>Alleine ab 12 oder mit Radfahrprüfung</a:t>
            </a:r>
            <a:br>
              <a:rPr lang="de-AT" dirty="0" smtClean="0"/>
            </a:br>
            <a:r>
              <a:rPr lang="de-AT" dirty="0" smtClean="0"/>
              <a:t>ab 10 Jahren</a:t>
            </a:r>
          </a:p>
          <a:p>
            <a:endParaRPr lang="de-AT" dirty="0" smtClean="0"/>
          </a:p>
          <a:p>
            <a:r>
              <a:rPr lang="de-AT" dirty="0" smtClean="0"/>
              <a:t>Fahrradkindersitze: nur für geübte Radfahrer</a:t>
            </a:r>
          </a:p>
          <a:p>
            <a:r>
              <a:rPr lang="de-AT" dirty="0" smtClean="0"/>
              <a:t>Autokindersitze: ÖNORM, korrekte Montage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  <p:pic>
        <p:nvPicPr>
          <p:cNvPr id="6" name="Inhaltsplatzhalter 5" descr="Felix_Fahrrad_Seite71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444208" y="1772816"/>
            <a:ext cx="2088232" cy="2785566"/>
          </a:xfrm>
        </p:spPr>
      </p:pic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  <a:endParaRPr lang="de-AT" dirty="0">
              <a:solidFill>
                <a:srgbClr val="E2001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Wenn ein Kind reglos auf dem Boden liegt …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270B-0BF5-45DD-9505-2AD957287E5D}" type="slidenum">
              <a:rPr lang="de-AT" smtClean="0"/>
              <a:pPr>
                <a:defRPr/>
              </a:pPr>
              <a:t>22</a:t>
            </a:fld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19" y="2348880"/>
            <a:ext cx="6912769" cy="393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MG_692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7236295" y="3789040"/>
            <a:ext cx="1440160" cy="1340613"/>
          </a:xfrm>
          <a:prstGeom prst="rect">
            <a:avLst/>
          </a:prstGeom>
        </p:spPr>
      </p:pic>
      <p:pic>
        <p:nvPicPr>
          <p:cNvPr id="17" name="Grafik 16" descr="IMG_476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236296" y="1988840"/>
            <a:ext cx="1484784" cy="1484784"/>
          </a:xfrm>
          <a:prstGeom prst="rect">
            <a:avLst/>
          </a:prstGeom>
        </p:spPr>
      </p:pic>
      <p:pic>
        <p:nvPicPr>
          <p:cNvPr id="18" name="Grafik 17" descr="IMG_4876_frei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36296" y="5157192"/>
            <a:ext cx="1413720" cy="1269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Bewusstlosigkeit</a:t>
            </a: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326232-79E6-45E8-8011-4CF1584D73F8}" type="slidenum">
              <a:rPr lang="de-AT" smtClean="0"/>
              <a:pPr/>
              <a:t>23</a:t>
            </a:fld>
            <a:endParaRPr lang="de-AT" smtClean="0"/>
          </a:p>
        </p:txBody>
      </p:sp>
      <p:sp>
        <p:nvSpPr>
          <p:cNvPr id="3174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9" name="Inhaltsplatzhalter 8" descr="Stiegensturz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9108" y="2205344"/>
            <a:ext cx="5758333" cy="43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Stabile Seitenlage</a:t>
            </a:r>
          </a:p>
        </p:txBody>
      </p:sp>
      <p:pic>
        <p:nvPicPr>
          <p:cNvPr id="9" name="Inhaltsplatzhalter 8" descr="IMG_719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160" y="2276475"/>
            <a:ext cx="2593529" cy="1944688"/>
          </a:xfrm>
        </p:spPr>
      </p:pic>
      <p:pic>
        <p:nvPicPr>
          <p:cNvPr id="32772" name="Inhaltsplatzhalter 8" descr="IMG_719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260" y="4437063"/>
            <a:ext cx="2593330" cy="1944687"/>
          </a:xfrm>
        </p:spPr>
      </p:pic>
      <p:pic>
        <p:nvPicPr>
          <p:cNvPr id="12" name="Inhaltsplatzhalter 11" descr="IMG_7200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625" y="4437063"/>
            <a:ext cx="2593100" cy="1944687"/>
          </a:xfrm>
        </p:spPr>
      </p:pic>
      <p:pic>
        <p:nvPicPr>
          <p:cNvPr id="32774" name="Inhaltsplatzhalter 7" descr="IMG_7198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5183434" y="2276475"/>
            <a:ext cx="2593481" cy="1944688"/>
          </a:xfrm>
        </p:spPr>
      </p:pic>
      <p:sp>
        <p:nvSpPr>
          <p:cNvPr id="3277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EEBA39A-531F-4E9D-B0DA-B6844402933C}" type="slidenum">
              <a:rPr lang="de-AT" smtClean="0"/>
              <a:pPr/>
              <a:t>24</a:t>
            </a:fld>
            <a:endParaRPr lang="de-AT" smtClean="0"/>
          </a:p>
        </p:txBody>
      </p:sp>
      <p:sp>
        <p:nvSpPr>
          <p:cNvPr id="32776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nhaltsplatzhalter 5" descr="IMG_720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2650" y="2782094"/>
            <a:ext cx="4318000" cy="3238500"/>
          </a:xfrm>
        </p:spPr>
      </p:pic>
      <p:sp>
        <p:nvSpPr>
          <p:cNvPr id="3379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Bewusstlosigkeit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9952482-5C57-4FFF-9451-FAAB44983190}" type="slidenum">
              <a:rPr lang="de-AT" smtClean="0"/>
              <a:pPr/>
              <a:t>25</a:t>
            </a:fld>
            <a:endParaRPr lang="de-AT" smtClean="0"/>
          </a:p>
        </p:txBody>
      </p:sp>
      <p:sp>
        <p:nvSpPr>
          <p:cNvPr id="3379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laut ansprechen und Notfallcheck durchführen</a:t>
            </a:r>
          </a:p>
          <a:p>
            <a:r>
              <a:rPr lang="de-AT" sz="2000" dirty="0" smtClean="0"/>
              <a:t>Bei normaler Atmung zur Seite drehen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3379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pic>
        <p:nvPicPr>
          <p:cNvPr id="35843" name="Inhaltsplatzhalter 4" descr="IMG_766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800225" y="2134791"/>
            <a:ext cx="5756275" cy="4317206"/>
          </a:xfrm>
        </p:spPr>
      </p:pic>
      <p:sp>
        <p:nvSpPr>
          <p:cNvPr id="358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4F6160-7F7F-497A-9D0E-14EF7EBA34F1}" type="slidenum">
              <a:rPr lang="de-AT" smtClean="0"/>
              <a:pPr/>
              <a:t>26</a:t>
            </a:fld>
            <a:endParaRPr lang="de-AT" smtClean="0"/>
          </a:p>
        </p:txBody>
      </p:sp>
      <p:sp>
        <p:nvSpPr>
          <p:cNvPr id="35845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Herzdruckmassage Kind</a:t>
            </a:r>
          </a:p>
        </p:txBody>
      </p:sp>
      <p:pic>
        <p:nvPicPr>
          <p:cNvPr id="36867" name="Inhaltsplatzhalter 7" descr="IMG_66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259632" y="2276474"/>
            <a:ext cx="1917551" cy="2556735"/>
          </a:xfrm>
        </p:spPr>
      </p:pic>
      <p:pic>
        <p:nvPicPr>
          <p:cNvPr id="36870" name="Inhaltsplatzhalter 8" descr="IMG_6661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292080" y="2276474"/>
            <a:ext cx="1917353" cy="2556471"/>
          </a:xfrm>
        </p:spPr>
      </p:pic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27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Herzdruckmassage Säugling</a:t>
            </a:r>
          </a:p>
        </p:txBody>
      </p:sp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28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" name="Inhaltsplatzhalter 7" descr="HDM_Säugling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4730187" y="2308555"/>
            <a:ext cx="3169503" cy="2376661"/>
          </a:xfrm>
        </p:spPr>
      </p:pic>
      <p:pic>
        <p:nvPicPr>
          <p:cNvPr id="10" name="Inhaltsplatzhalter 9" descr="IMG_5008.jpg"/>
          <p:cNvPicPr>
            <a:picLocks noGrp="1" noChangeAspect="1"/>
          </p:cNvPicPr>
          <p:nvPr>
            <p:ph sz="quarter" idx="11"/>
          </p:nvPr>
        </p:nvPicPr>
        <p:blipFill>
          <a:blip r:embed="rId3" cstate="screen"/>
          <a:stretch>
            <a:fillRect/>
          </a:stretch>
        </p:blipFill>
        <p:spPr>
          <a:xfrm>
            <a:off x="683568" y="2348880"/>
            <a:ext cx="3071766" cy="23046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Beatmung Kind</a:t>
            </a:r>
          </a:p>
        </p:txBody>
      </p:sp>
      <p:pic>
        <p:nvPicPr>
          <p:cNvPr id="36867" name="Inhaltsplatzhalter 7" descr="IMG_66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373" y="2276475"/>
            <a:ext cx="2593104" cy="1944688"/>
          </a:xfrm>
        </p:spPr>
      </p:pic>
      <p:pic>
        <p:nvPicPr>
          <p:cNvPr id="36870" name="Inhaltsplatzhalter 8" descr="IMG_6661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5183370" y="2276475"/>
            <a:ext cx="2593609" cy="1944688"/>
          </a:xfrm>
        </p:spPr>
      </p:pic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29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cap="all" dirty="0" smtClean="0">
                <a:solidFill>
                  <a:srgbClr val="4B45BB"/>
                </a:solidFill>
              </a:rPr>
              <a:t>Grundlagen der Ersten Hilfe</a:t>
            </a:r>
            <a:endParaRPr lang="de-AT" cap="all" dirty="0">
              <a:solidFill>
                <a:srgbClr val="4B45BB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Beatmung Säugling</a:t>
            </a:r>
          </a:p>
        </p:txBody>
      </p:sp>
      <p:pic>
        <p:nvPicPr>
          <p:cNvPr id="36867" name="Inhaltsplatzhalter 7" descr="IMG_66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 flipH="1">
            <a:off x="827584" y="2420888"/>
            <a:ext cx="2699855" cy="1944688"/>
          </a:xfrm>
        </p:spPr>
      </p:pic>
      <p:pic>
        <p:nvPicPr>
          <p:cNvPr id="36870" name="Inhaltsplatzhalter 8" descr="IMG_6661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bright="10000" contrast="10000"/>
          </a:blip>
          <a:stretch>
            <a:fillRect/>
          </a:stretch>
        </p:blipFill>
        <p:spPr>
          <a:xfrm flipH="1">
            <a:off x="5004048" y="2636912"/>
            <a:ext cx="2304257" cy="1944688"/>
          </a:xfrm>
        </p:spPr>
      </p:pic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30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Defibrillation</a:t>
            </a:r>
          </a:p>
        </p:txBody>
      </p:sp>
      <p:pic>
        <p:nvPicPr>
          <p:cNvPr id="38915" name="Inhaltsplatzhalter 7" descr="IMG_488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1152525" y="2276475"/>
            <a:ext cx="2590800" cy="1944688"/>
          </a:xfrm>
        </p:spPr>
      </p:pic>
      <p:pic>
        <p:nvPicPr>
          <p:cNvPr id="38916" name="Inhaltsplatzhalter 9" descr="IMG_670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3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38917" name="Inhaltsplatzhalter 10" descr="IMG_487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30000"/>
          </a:blip>
          <a:srcRect/>
          <a:stretch>
            <a:fillRect/>
          </a:stretch>
        </p:blipFill>
        <p:spPr>
          <a:xfrm>
            <a:off x="5184775" y="4437063"/>
            <a:ext cx="2590800" cy="1944687"/>
          </a:xfrm>
        </p:spPr>
      </p:pic>
      <p:pic>
        <p:nvPicPr>
          <p:cNvPr id="38918" name="Inhaltsplatzhalter 8" descr="IMG_669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contrast="2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8919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02E9A4D-8227-4FC1-9E35-27ED7EB9AC5F}" type="slidenum">
              <a:rPr lang="de-AT" smtClean="0"/>
              <a:pPr/>
              <a:t>31</a:t>
            </a:fld>
            <a:endParaRPr lang="de-AT" smtClean="0"/>
          </a:p>
        </p:txBody>
      </p:sp>
      <p:sp>
        <p:nvSpPr>
          <p:cNvPr id="38920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Defibrillation</a:t>
            </a:r>
            <a:endParaRPr lang="de-AT" dirty="0" smtClean="0"/>
          </a:p>
        </p:txBody>
      </p:sp>
      <p:pic>
        <p:nvPicPr>
          <p:cNvPr id="6" name="Inhaltsplatzhalter 5" descr="AED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95536" y="1916832"/>
            <a:ext cx="3384376" cy="3384376"/>
          </a:xfrm>
        </p:spPr>
      </p:pic>
      <p:sp>
        <p:nvSpPr>
          <p:cNvPr id="409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01EA0C-1E77-433D-8AFA-E2487EB591C5}" type="slidenum">
              <a:rPr lang="de-AT" smtClean="0"/>
              <a:pPr/>
              <a:t>32</a:t>
            </a:fld>
            <a:endParaRPr lang="de-AT" smtClean="0"/>
          </a:p>
        </p:txBody>
      </p:sp>
      <p:sp>
        <p:nvSpPr>
          <p:cNvPr id="4096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" name="Inhaltsplatzhalter 9" descr="IMG_6704.jpg"/>
          <p:cNvPicPr>
            <a:picLocks noChangeAspect="1"/>
          </p:cNvPicPr>
          <p:nvPr/>
        </p:nvPicPr>
        <p:blipFill>
          <a:blip r:embed="rId3" cstate="screen">
            <a:lum contrast="30000"/>
          </a:blip>
          <a:srcRect/>
          <a:stretch>
            <a:fillRect/>
          </a:stretch>
        </p:blipFill>
        <p:spPr>
          <a:xfrm>
            <a:off x="4139952" y="1916832"/>
            <a:ext cx="451434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nhaltsplatzhalter 5" descr="IMG_677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881431" y="2781300"/>
            <a:ext cx="4320438" cy="3240088"/>
          </a:xfrm>
        </p:spPr>
      </p:pic>
      <p:sp>
        <p:nvSpPr>
          <p:cNvPr id="399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0C2C29-7846-4F58-A72C-25936C35C79D}" type="slidenum">
              <a:rPr lang="de-AT" smtClean="0"/>
              <a:pPr/>
              <a:t>33</a:t>
            </a:fld>
            <a:endParaRPr lang="de-AT" smtClean="0"/>
          </a:p>
        </p:txBody>
      </p:sp>
      <p:sp>
        <p:nvSpPr>
          <p:cNvPr id="399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862014" cy="4113213"/>
          </a:xfrm>
        </p:spPr>
        <p:txBody>
          <a:bodyPr/>
          <a:lstStyle/>
          <a:p>
            <a:r>
              <a:rPr lang="de-AT" sz="2000" dirty="0" smtClean="0"/>
              <a:t>Kind aus dem Wasser ziehen</a:t>
            </a:r>
          </a:p>
          <a:p>
            <a:r>
              <a:rPr lang="de-AT" sz="2000" dirty="0" smtClean="0"/>
              <a:t>Notruf veranlassen</a:t>
            </a:r>
          </a:p>
          <a:p>
            <a:r>
              <a:rPr lang="de-AT" sz="2000" dirty="0" smtClean="0"/>
              <a:t>Notfallcheck durchführen</a:t>
            </a:r>
          </a:p>
          <a:p>
            <a:r>
              <a:rPr lang="de-AT" sz="2000" dirty="0" smtClean="0"/>
              <a:t>5 Beatmungen </a:t>
            </a:r>
          </a:p>
          <a:p>
            <a:r>
              <a:rPr lang="de-AT" sz="2000" dirty="0" smtClean="0"/>
              <a:t>30 Herzdruckmassagen und 2 Beatmungen</a:t>
            </a:r>
          </a:p>
          <a:p>
            <a:r>
              <a:rPr lang="de-AT" sz="2000" dirty="0" smtClean="0"/>
              <a:t>Anweisungen des </a:t>
            </a:r>
            <a:r>
              <a:rPr lang="de-AT" sz="2000" dirty="0" err="1" smtClean="0"/>
              <a:t>Defibrillators</a:t>
            </a:r>
            <a:r>
              <a:rPr lang="de-AT" sz="2000" dirty="0" smtClean="0"/>
              <a:t> folgen</a:t>
            </a:r>
          </a:p>
        </p:txBody>
      </p:sp>
      <p:sp>
        <p:nvSpPr>
          <p:cNvPr id="3994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Badeunfälle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Ununterbrochene Aufsicht, auch bei Verwendung von Schwimmhilfen</a:t>
            </a:r>
            <a:br>
              <a:rPr lang="de-AT" dirty="0" smtClean="0"/>
            </a:br>
            <a:r>
              <a:rPr lang="de-AT" dirty="0" smtClean="0"/>
              <a:t>(</a:t>
            </a:r>
            <a:r>
              <a:rPr lang="de-AT" dirty="0" err="1" smtClean="0"/>
              <a:t>Flügerln</a:t>
            </a:r>
            <a:r>
              <a:rPr lang="de-AT" dirty="0" smtClean="0"/>
              <a:t>, Brett, …)</a:t>
            </a:r>
          </a:p>
          <a:p>
            <a:r>
              <a:rPr lang="de-AT" dirty="0" smtClean="0"/>
              <a:t>Abdeckungen oder Einzäunungen bei Gartenteichen, Pools, Bottichen, … </a:t>
            </a:r>
          </a:p>
          <a:p>
            <a:endParaRPr lang="de-AT" dirty="0" smtClean="0"/>
          </a:p>
          <a:p>
            <a:r>
              <a:rPr lang="de-AT" dirty="0" smtClean="0"/>
              <a:t>Baderegeln beachten</a:t>
            </a:r>
          </a:p>
          <a:p>
            <a:r>
              <a:rPr lang="de-AT" dirty="0" smtClean="0"/>
              <a:t>Im Badezimmer rutschfeste Matten verwenden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34</a:t>
            </a:fld>
            <a:endParaRPr lang="de-AT"/>
          </a:p>
        </p:txBody>
      </p:sp>
      <p:pic>
        <p:nvPicPr>
          <p:cNvPr id="6" name="Inhaltsplatzhalter 5" descr="Pool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6516216" y="2132856"/>
            <a:ext cx="2159850" cy="2881312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765175"/>
            <a:ext cx="8675687" cy="1262063"/>
          </a:xfrm>
        </p:spPr>
        <p:txBody>
          <a:bodyPr/>
          <a:lstStyle/>
          <a:p>
            <a:r>
              <a:rPr lang="de-AT" dirty="0" smtClean="0"/>
              <a:t>Steckdosen, Kabel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Finger weg von Steckdosen!</a:t>
            </a:r>
          </a:p>
          <a:p>
            <a:pPr>
              <a:buNone/>
            </a:pPr>
            <a:endParaRPr lang="de-AT" dirty="0" smtClean="0"/>
          </a:p>
          <a:p>
            <a:r>
              <a:rPr lang="de-AT" dirty="0" smtClean="0"/>
              <a:t>Blindstecker, Kindersicherung montieren</a:t>
            </a:r>
          </a:p>
          <a:p>
            <a:r>
              <a:rPr lang="de-AT" dirty="0" smtClean="0"/>
              <a:t>Elektrogeräte beaufsichtigen</a:t>
            </a:r>
          </a:p>
          <a:p>
            <a:r>
              <a:rPr lang="de-AT" dirty="0" smtClean="0"/>
              <a:t>Sicherheitsvorschriften einhalten</a:t>
            </a:r>
          </a:p>
          <a:p>
            <a:r>
              <a:rPr lang="de-AT" dirty="0" smtClean="0"/>
              <a:t>Keinen </a:t>
            </a:r>
            <a:r>
              <a:rPr lang="de-AT" dirty="0" err="1" smtClean="0"/>
              <a:t>Haarföhn</a:t>
            </a:r>
            <a:r>
              <a:rPr lang="de-AT" dirty="0" smtClean="0"/>
              <a:t> neben der Badewanne verwenden</a:t>
            </a:r>
          </a:p>
          <a:p>
            <a:r>
              <a:rPr lang="de-AT" dirty="0" smtClean="0"/>
              <a:t>Verlängerungskabel nach Gebrauch wegräumen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35</a:t>
            </a:fld>
            <a:endParaRPr lang="de-AT"/>
          </a:p>
        </p:txBody>
      </p:sp>
      <p:pic>
        <p:nvPicPr>
          <p:cNvPr id="6" name="Inhaltsplatzhalter 5" descr="IMG_4766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6588224" y="2132856"/>
            <a:ext cx="2109222" cy="2881312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29400"/>
                </a:solidFill>
              </a:rPr>
              <a:t>AKUTE NOTFÄLLE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Krampfanfall</a:t>
            </a:r>
          </a:p>
        </p:txBody>
      </p:sp>
      <p:pic>
        <p:nvPicPr>
          <p:cNvPr id="50179" name="Inhaltsplatzhalter 4" descr="IMG_827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1798638" y="2133600"/>
            <a:ext cx="5759450" cy="4319587"/>
          </a:xfrm>
        </p:spPr>
      </p:pic>
      <p:sp>
        <p:nvSpPr>
          <p:cNvPr id="501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29C7C4-B6E1-43B7-B8CA-793EA3735EC2}" type="slidenum">
              <a:rPr lang="de-AT" smtClean="0"/>
              <a:pPr/>
              <a:t>37</a:t>
            </a:fld>
            <a:endParaRPr lang="de-AT" smtClean="0"/>
          </a:p>
        </p:txBody>
      </p:sp>
      <p:sp>
        <p:nvSpPr>
          <p:cNvPr id="5018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nhaltsplatzhalter 5" descr="IMG_828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2650" y="2782094"/>
            <a:ext cx="4318000" cy="3238500"/>
          </a:xfrm>
        </p:spPr>
      </p:pic>
      <p:sp>
        <p:nvSpPr>
          <p:cNvPr id="522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Krampfanfall</a:t>
            </a:r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3AF7CD-3477-4EE9-AE5E-5A3A15C5FFE9}" type="slidenum">
              <a:rPr lang="de-AT" smtClean="0"/>
              <a:pPr/>
              <a:t>38</a:t>
            </a:fld>
            <a:endParaRPr lang="de-AT" smtClean="0"/>
          </a:p>
        </p:txBody>
      </p:sp>
      <p:sp>
        <p:nvSpPr>
          <p:cNvPr id="5223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88840"/>
            <a:ext cx="2880320" cy="4113213"/>
          </a:xfrm>
        </p:spPr>
        <p:txBody>
          <a:bodyPr/>
          <a:lstStyle/>
          <a:p>
            <a:r>
              <a:rPr lang="de-AT" sz="2000" dirty="0" smtClean="0"/>
              <a:t>Erkrankte vor weiteren Verletzungen schützen</a:t>
            </a:r>
          </a:p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Nach dem Krampfanfall Erkrankte zur Seite drehen</a:t>
            </a:r>
          </a:p>
          <a:p>
            <a:r>
              <a:rPr lang="de-AT" sz="2000" dirty="0" smtClean="0"/>
              <a:t>Basismaßnahmen durchführen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pic>
        <p:nvPicPr>
          <p:cNvPr id="54275" name="Inhaltsplatzhalter 4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58359" y="2133600"/>
            <a:ext cx="3240008" cy="4319588"/>
          </a:xfrm>
        </p:spPr>
      </p:pic>
      <p:sp>
        <p:nvSpPr>
          <p:cNvPr id="542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13F291-F42A-4C0C-A288-EC2A70CB5A57}" type="slidenum">
              <a:rPr lang="de-AT" smtClean="0"/>
              <a:pPr/>
              <a:t>39</a:t>
            </a:fld>
            <a:endParaRPr lang="de-AT" smtClean="0"/>
          </a:p>
        </p:txBody>
      </p:sp>
      <p:sp>
        <p:nvSpPr>
          <p:cNvPr id="542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IMG_98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653546" y="1762942"/>
            <a:ext cx="3198374" cy="4258445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Was ist ein Kind?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3995936" y="2276872"/>
            <a:ext cx="4464496" cy="4113213"/>
          </a:xfrm>
        </p:spPr>
        <p:txBody>
          <a:bodyPr/>
          <a:lstStyle/>
          <a:p>
            <a:pPr>
              <a:buNone/>
            </a:pPr>
            <a:r>
              <a:rPr lang="de-AT" dirty="0" smtClean="0"/>
              <a:t>	</a:t>
            </a:r>
            <a:r>
              <a:rPr lang="de-AT" sz="2400" dirty="0" smtClean="0"/>
              <a:t>Das, was das Haus glücklicher,</a:t>
            </a:r>
            <a:br>
              <a:rPr lang="de-AT" sz="2400" dirty="0" smtClean="0"/>
            </a:br>
            <a:r>
              <a:rPr lang="de-AT" sz="2400" dirty="0" smtClean="0"/>
              <a:t>die Liebe stärker, </a:t>
            </a:r>
            <a:br>
              <a:rPr lang="de-AT" sz="2400" dirty="0" smtClean="0"/>
            </a:br>
            <a:r>
              <a:rPr lang="de-AT" sz="2400" dirty="0" smtClean="0"/>
              <a:t>die Geduld größer, </a:t>
            </a:r>
            <a:br>
              <a:rPr lang="de-AT" sz="2400" dirty="0" smtClean="0"/>
            </a:br>
            <a:r>
              <a:rPr lang="de-AT" sz="2400" dirty="0" smtClean="0"/>
              <a:t>die Hände geschäftiger, </a:t>
            </a:r>
            <a:br>
              <a:rPr lang="de-AT" sz="2400" dirty="0" smtClean="0"/>
            </a:br>
            <a:r>
              <a:rPr lang="de-AT" sz="2400" dirty="0" smtClean="0"/>
              <a:t>die Nächte kürzer, </a:t>
            </a:r>
            <a:br>
              <a:rPr lang="de-AT" sz="2400" dirty="0" smtClean="0"/>
            </a:br>
            <a:r>
              <a:rPr lang="de-AT" sz="2400" dirty="0" smtClean="0"/>
              <a:t>die Tage länger</a:t>
            </a:r>
            <a:br>
              <a:rPr lang="de-AT" sz="2400" dirty="0" smtClean="0"/>
            </a:br>
            <a:r>
              <a:rPr lang="de-AT" sz="2400" dirty="0" smtClean="0"/>
              <a:t>und die Zukunft heller macht!</a:t>
            </a:r>
          </a:p>
          <a:p>
            <a:pPr>
              <a:buNone/>
            </a:pPr>
            <a:r>
              <a:rPr lang="de-AT" sz="1400" dirty="0" smtClean="0">
                <a:solidFill>
                  <a:schemeClr val="bg1">
                    <a:lumMod val="50000"/>
                  </a:schemeClr>
                </a:solidFill>
              </a:rPr>
              <a:t>	Quelle unbekannt</a:t>
            </a:r>
            <a:endParaRPr lang="de-A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F8670-7F01-4389-BC9F-E8184526A109}" type="slidenum">
              <a:rPr lang="de-AT" smtClean="0"/>
              <a:pPr>
                <a:defRPr/>
              </a:pPr>
              <a:t>4</a:t>
            </a:fld>
            <a:endParaRPr lang="de-AT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Unterzuckerung</a:t>
            </a:r>
          </a:p>
        </p:txBody>
      </p:sp>
      <p:pic>
        <p:nvPicPr>
          <p:cNvPr id="55299" name="Inhaltsplatzhalter 7" descr="IMG_84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151375" y="2276475"/>
            <a:ext cx="2593099" cy="1944688"/>
          </a:xfrm>
        </p:spPr>
      </p:pic>
      <p:pic>
        <p:nvPicPr>
          <p:cNvPr id="55300" name="Inhaltsplatzhalter 9" descr="IMG_8443-ret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1151565" y="4437063"/>
            <a:ext cx="2592719" cy="1944687"/>
          </a:xfrm>
        </p:spPr>
      </p:pic>
      <p:pic>
        <p:nvPicPr>
          <p:cNvPr id="55301" name="Inhaltsplatzhalter 10" descr="IMG_84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83814" y="4437063"/>
            <a:ext cx="2592722" cy="1944687"/>
          </a:xfrm>
        </p:spPr>
      </p:pic>
      <p:pic>
        <p:nvPicPr>
          <p:cNvPr id="10" name="Inhaltsplatzhalter 9" descr="IMG_4630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5183716" y="2276475"/>
            <a:ext cx="2592917" cy="1944688"/>
          </a:xfrm>
        </p:spPr>
      </p:pic>
      <p:sp>
        <p:nvSpPr>
          <p:cNvPr id="5530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442DEFF-42A8-4F2C-8DA6-5395BD49A799}" type="slidenum">
              <a:rPr lang="de-AT" smtClean="0"/>
              <a:pPr/>
              <a:t>40</a:t>
            </a:fld>
            <a:endParaRPr lang="de-AT" smtClean="0"/>
          </a:p>
        </p:txBody>
      </p:sp>
      <p:sp>
        <p:nvSpPr>
          <p:cNvPr id="5530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nhaltsplatzhalter 5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1069" y="2781300"/>
            <a:ext cx="4321163" cy="3240088"/>
          </a:xfrm>
        </p:spPr>
      </p:pic>
      <p:sp>
        <p:nvSpPr>
          <p:cNvPr id="563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8D90EA-E554-440B-94FF-6F94D9529CB7}" type="slidenum">
              <a:rPr lang="de-AT" smtClean="0"/>
              <a:pPr/>
              <a:t>41</a:t>
            </a:fld>
            <a:endParaRPr lang="de-AT" smtClean="0"/>
          </a:p>
        </p:txBody>
      </p:sp>
      <p:sp>
        <p:nvSpPr>
          <p:cNvPr id="5632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Diabetikerin hinsetzen oder hinlegen lassen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err="1" smtClean="0"/>
              <a:t>Zuckerhältiges</a:t>
            </a:r>
            <a:r>
              <a:rPr lang="de-AT" sz="2000" dirty="0" smtClean="0"/>
              <a:t> zu trinken oder zu essen geben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563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Asthmaanfall</a:t>
            </a:r>
          </a:p>
        </p:txBody>
      </p:sp>
      <p:pic>
        <p:nvPicPr>
          <p:cNvPr id="58371" name="Inhaltsplatzhalter 4" descr="IMG_766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800225" y="2134791"/>
            <a:ext cx="5756275" cy="4317206"/>
          </a:xfrm>
        </p:spPr>
      </p:pic>
      <p:sp>
        <p:nvSpPr>
          <p:cNvPr id="583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52F5FD-6939-4450-A1FA-7A35B494DD84}" type="slidenum">
              <a:rPr lang="de-AT" smtClean="0"/>
              <a:pPr/>
              <a:t>42</a:t>
            </a:fld>
            <a:endParaRPr lang="de-AT" smtClean="0"/>
          </a:p>
        </p:txBody>
      </p:sp>
      <p:sp>
        <p:nvSpPr>
          <p:cNvPr id="5837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Asthma</a:t>
            </a:r>
          </a:p>
        </p:txBody>
      </p:sp>
      <p:pic>
        <p:nvPicPr>
          <p:cNvPr id="59395" name="Inhaltsplatzhalter 7" descr="IMG_8560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691680" y="1988840"/>
            <a:ext cx="1602423" cy="2136724"/>
          </a:xfrm>
        </p:spPr>
      </p:pic>
      <p:pic>
        <p:nvPicPr>
          <p:cNvPr id="59397" name="Inhaltsplatzhalter 8" descr="IMG_8557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5796136" y="1988840"/>
            <a:ext cx="1773337" cy="2214447"/>
          </a:xfrm>
        </p:spPr>
      </p:pic>
      <p:sp>
        <p:nvSpPr>
          <p:cNvPr id="5939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624CC6A-40FF-47B5-9039-067B8840F763}" type="slidenum">
              <a:rPr lang="de-AT" smtClean="0"/>
              <a:pPr/>
              <a:t>43</a:t>
            </a:fld>
            <a:endParaRPr lang="de-AT" smtClean="0"/>
          </a:p>
        </p:txBody>
      </p:sp>
      <p:sp>
        <p:nvSpPr>
          <p:cNvPr id="59399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1" name="Inhaltsplatzhalter 10" descr="IMG_4784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1154159" y="4437063"/>
            <a:ext cx="2587532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Asthmaanfall</a:t>
            </a: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7264A6-A0FB-467A-9861-DBF939B32C99}" type="slidenum">
              <a:rPr lang="de-AT" smtClean="0"/>
              <a:pPr/>
              <a:t>44</a:t>
            </a:fld>
            <a:endParaRPr lang="de-AT" smtClean="0"/>
          </a:p>
        </p:txBody>
      </p:sp>
      <p:sp>
        <p:nvSpPr>
          <p:cNvPr id="6042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2348880"/>
            <a:ext cx="2501900" cy="4113213"/>
          </a:xfrm>
        </p:spPr>
        <p:txBody>
          <a:bodyPr/>
          <a:lstStyle/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 hinsetzen</a:t>
            </a:r>
          </a:p>
          <a:p>
            <a:r>
              <a:rPr lang="de-AT" sz="2000" dirty="0" smtClean="0"/>
              <a:t>Zu langsamer, tiefer Ausatmung anregen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6042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" name="Inhaltsplatzhalter 7" descr="IMG_478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886077" y="2781300"/>
            <a:ext cx="4311147" cy="3240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Kollaps</a:t>
            </a:r>
          </a:p>
        </p:txBody>
      </p:sp>
      <p:pic>
        <p:nvPicPr>
          <p:cNvPr id="62467" name="Inhaltsplatzhalter 4" descr="IMG_026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624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BA0021A-69AA-438B-81C9-E15B7E29A627}" type="slidenum">
              <a:rPr lang="de-AT" smtClean="0"/>
              <a:pPr/>
              <a:t>45</a:t>
            </a:fld>
            <a:endParaRPr lang="de-AT" smtClean="0"/>
          </a:p>
        </p:txBody>
      </p:sp>
      <p:sp>
        <p:nvSpPr>
          <p:cNvPr id="6246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nhaltsplatzhalter 5" descr="IMG_8172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6349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Kollaps</a:t>
            </a:r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8A1944-F4F1-4890-B0AC-5646B3AAAD10}" type="slidenum">
              <a:rPr lang="de-AT" smtClean="0"/>
              <a:pPr/>
              <a:t>46</a:t>
            </a:fld>
            <a:endParaRPr lang="de-AT" smtClean="0"/>
          </a:p>
        </p:txBody>
      </p:sp>
      <p:sp>
        <p:nvSpPr>
          <p:cNvPr id="63493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ansprechen und nach Schmerzen fragen</a:t>
            </a:r>
          </a:p>
          <a:p>
            <a:r>
              <a:rPr lang="de-AT" sz="2000" dirty="0" smtClean="0"/>
              <a:t>Beine hochlagern</a:t>
            </a:r>
          </a:p>
          <a:p>
            <a:r>
              <a:rPr lang="de-AT" sz="2000" dirty="0" smtClean="0"/>
              <a:t>Bei der Erkrankten bleiben</a:t>
            </a:r>
          </a:p>
          <a:p>
            <a:r>
              <a:rPr lang="de-AT" sz="2000" dirty="0" smtClean="0"/>
              <a:t>Arzt aufsuchen, falls keine Besserung eintritt</a:t>
            </a:r>
          </a:p>
        </p:txBody>
      </p:sp>
      <p:sp>
        <p:nvSpPr>
          <p:cNvPr id="6349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Sonnenstich</a:t>
            </a:r>
          </a:p>
        </p:txBody>
      </p:sp>
      <p:pic>
        <p:nvPicPr>
          <p:cNvPr id="65539" name="Inhaltsplatzhalter 4" descr="S 51_Notfaelle 21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655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E7B7A97-F1A2-4742-B82E-495399DD7006}" type="slidenum">
              <a:rPr lang="de-AT" smtClean="0"/>
              <a:pPr/>
              <a:t>47</a:t>
            </a:fld>
            <a:endParaRPr lang="de-AT" smtClean="0"/>
          </a:p>
        </p:txBody>
      </p:sp>
      <p:sp>
        <p:nvSpPr>
          <p:cNvPr id="6554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nhaltsplatzhalter 5" descr="Monate_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475656" y="2060848"/>
            <a:ext cx="2996456" cy="3997234"/>
          </a:xfrm>
        </p:spPr>
      </p:pic>
      <p:sp>
        <p:nvSpPr>
          <p:cNvPr id="665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Sonnenstich</a:t>
            </a:r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C1DFB9-4E5C-46CD-B85F-F6EC9C8C6A78}" type="slidenum">
              <a:rPr lang="de-AT" smtClean="0"/>
              <a:pPr/>
              <a:t>48</a:t>
            </a:fld>
            <a:endParaRPr lang="de-AT" smtClean="0"/>
          </a:p>
        </p:txBody>
      </p:sp>
      <p:sp>
        <p:nvSpPr>
          <p:cNvPr id="6656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in den Schatten bringen</a:t>
            </a:r>
          </a:p>
          <a:p>
            <a:r>
              <a:rPr lang="de-AT" sz="2000" dirty="0" smtClean="0"/>
              <a:t>Für kalte Umschläge für den überhitzten Kopf sorgen</a:t>
            </a:r>
          </a:p>
          <a:p>
            <a:r>
              <a:rPr lang="de-AT" sz="2000" dirty="0" smtClean="0"/>
              <a:t>Basismaßnahmen durchführen</a:t>
            </a:r>
          </a:p>
          <a:p>
            <a:r>
              <a:rPr lang="de-AT" sz="2000" dirty="0" smtClean="0"/>
              <a:t>Arzt aufsuchen, falls keine Besserung eintritt</a:t>
            </a:r>
            <a:endParaRPr lang="de-AT" dirty="0" smtClean="0"/>
          </a:p>
          <a:p>
            <a:endParaRPr lang="de-AT" dirty="0" smtClean="0"/>
          </a:p>
        </p:txBody>
      </p:sp>
      <p:sp>
        <p:nvSpPr>
          <p:cNvPr id="6656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Verschlucken</a:t>
            </a:r>
          </a:p>
        </p:txBody>
      </p:sp>
      <p:pic>
        <p:nvPicPr>
          <p:cNvPr id="68611" name="Inhaltsplatzhalter 4" descr="IMG_49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1800225" y="2134791"/>
            <a:ext cx="5756275" cy="4317206"/>
          </a:xfrm>
        </p:spPr>
      </p:pic>
      <p:sp>
        <p:nvSpPr>
          <p:cNvPr id="6861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FBFCB9-47F1-4977-90FB-026E24F37E70}" type="slidenum">
              <a:rPr lang="de-AT" smtClean="0"/>
              <a:pPr/>
              <a:t>49</a:t>
            </a:fld>
            <a:endParaRPr lang="de-AT" smtClean="0"/>
          </a:p>
        </p:txBody>
      </p:sp>
      <p:sp>
        <p:nvSpPr>
          <p:cNvPr id="6861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5400" dirty="0" smtClean="0"/>
              <a:t/>
            </a:r>
            <a:br>
              <a:rPr lang="de-AT" sz="5400" dirty="0" smtClean="0"/>
            </a:br>
            <a:r>
              <a:rPr lang="de-AT" sz="5400" dirty="0" smtClean="0"/>
              <a:t/>
            </a:r>
            <a:br>
              <a:rPr lang="de-AT" sz="5400" dirty="0" smtClean="0"/>
            </a:br>
            <a:r>
              <a:rPr lang="de-AT" sz="6600" dirty="0" smtClean="0"/>
              <a:t>Erste Hilfe ist einfach!</a:t>
            </a:r>
            <a:endParaRPr lang="de-AT" sz="5400" dirty="0" smtClean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5</a:t>
            </a:fld>
            <a:endParaRPr lang="de-AT" smtClean="0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Schwere Verlegung </a:t>
            </a:r>
            <a:br>
              <a:rPr lang="de-AT" dirty="0" smtClean="0"/>
            </a:br>
            <a:r>
              <a:rPr lang="de-AT" dirty="0" smtClean="0"/>
              <a:t>der Atemwege bei Kindern</a:t>
            </a:r>
          </a:p>
        </p:txBody>
      </p:sp>
      <p:sp>
        <p:nvSpPr>
          <p:cNvPr id="2867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85F8C57-E48A-4BF4-BFEE-C6921C0EAC4F}" type="slidenum">
              <a:rPr lang="de-AT" smtClean="0"/>
              <a:pPr/>
              <a:t>50</a:t>
            </a:fld>
            <a:endParaRPr lang="de-AT" smtClean="0"/>
          </a:p>
        </p:txBody>
      </p:sp>
      <p:sp>
        <p:nvSpPr>
          <p:cNvPr id="9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7" name="Inhaltsplatzhalter 16" descr="IMG_479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718667" y="2276475"/>
            <a:ext cx="1458516" cy="1944688"/>
          </a:xfrm>
        </p:spPr>
      </p:pic>
      <p:pic>
        <p:nvPicPr>
          <p:cNvPr id="19" name="Inhaltsplatzhalter 18" descr="IMG_479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5750917" y="2276475"/>
            <a:ext cx="1458516" cy="1944687"/>
          </a:xfrm>
        </p:spPr>
      </p:pic>
      <p:pic>
        <p:nvPicPr>
          <p:cNvPr id="21" name="Inhaltsplatzhalter 20" descr="IMG_4811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718667" y="4437063"/>
            <a:ext cx="1458515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Schwere Verlegung </a:t>
            </a:r>
            <a:br>
              <a:rPr lang="de-AT" dirty="0" smtClean="0"/>
            </a:br>
            <a:r>
              <a:rPr lang="de-AT" dirty="0" smtClean="0"/>
              <a:t>der Atemwege bei Säuglingen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A01B6826-CCE7-446C-B933-06E8DEA9A402}" type="slidenum">
              <a:rPr lang="de-AT" smtClean="0"/>
              <a:pPr>
                <a:defRPr/>
              </a:pPr>
              <a:t>51</a:t>
            </a:fld>
            <a:endParaRPr lang="de-AT"/>
          </a:p>
        </p:txBody>
      </p:sp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" name="Inhaltsplatzhalter 9" descr="Verschlucken_Säugling_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717612" y="2276474"/>
            <a:ext cx="1990292" cy="2649891"/>
          </a:xfrm>
        </p:spPr>
      </p:pic>
      <p:pic>
        <p:nvPicPr>
          <p:cNvPr id="12" name="Inhaltsplatzhalter 11" descr="Verschlucken_Säugling_2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50968" y="2276474"/>
            <a:ext cx="1998379" cy="266469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Schwere Verlegung der Atemwege bei Kindern älter als ein Jahr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A01B6826-CCE7-446C-B933-06E8DEA9A402}" type="slidenum">
              <a:rPr lang="de-AT" smtClean="0"/>
              <a:pPr>
                <a:defRPr/>
              </a:pPr>
              <a:t>52</a:t>
            </a:fld>
            <a:endParaRPr lang="de-AT"/>
          </a:p>
        </p:txBody>
      </p:sp>
      <p:pic>
        <p:nvPicPr>
          <p:cNvPr id="9" name="Inhaltsplatzhalter 8" descr="IMG_730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187624" y="2276872"/>
            <a:ext cx="2205583" cy="2940778"/>
          </a:xfrm>
        </p:spPr>
      </p:pic>
      <p:pic>
        <p:nvPicPr>
          <p:cNvPr id="11" name="Inhaltsplatzhalter 10" descr="IMG_474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364088" y="2276871"/>
            <a:ext cx="2178596" cy="2904795"/>
          </a:xfrm>
        </p:spPr>
      </p:pic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Verschlucken</a:t>
            </a:r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9978CF-4092-4EE9-8447-0B45D811AB75}" type="slidenum">
              <a:rPr lang="de-AT" smtClean="0"/>
              <a:pPr/>
              <a:t>53</a:t>
            </a:fld>
            <a:endParaRPr lang="de-AT" smtClean="0"/>
          </a:p>
        </p:txBody>
      </p:sp>
      <p:sp>
        <p:nvSpPr>
          <p:cNvPr id="69637" name="Inhaltsplatzhalter 4"/>
          <p:cNvSpPr>
            <a:spLocks noGrp="1"/>
          </p:cNvSpPr>
          <p:nvPr>
            <p:ph sz="half" idx="2"/>
          </p:nvPr>
        </p:nvSpPr>
        <p:spPr>
          <a:xfrm>
            <a:off x="5724128" y="2133600"/>
            <a:ext cx="3096344" cy="4113213"/>
          </a:xfrm>
        </p:spPr>
        <p:txBody>
          <a:bodyPr/>
          <a:lstStyle/>
          <a:p>
            <a:r>
              <a:rPr lang="de-AT" sz="2000" dirty="0" smtClean="0"/>
              <a:t>Ruhe bewahren</a:t>
            </a:r>
          </a:p>
          <a:p>
            <a:r>
              <a:rPr lang="de-AT" sz="2000" dirty="0" smtClean="0"/>
              <a:t>Person ansprechen</a:t>
            </a:r>
          </a:p>
          <a:p>
            <a:r>
              <a:rPr lang="de-AT" sz="2000" dirty="0" smtClean="0"/>
              <a:t>Fest mit flacher Hand zwischen die Schulterblätter schlagen</a:t>
            </a:r>
          </a:p>
          <a:p>
            <a:r>
              <a:rPr lang="de-AT" sz="2000" b="1" dirty="0" smtClean="0"/>
              <a:t>Bei Kindern älter als ein Jahr: 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/>
              <a:t>falls nach 5 Schlägen keine Besserung eintritt, fünf  Kompressionen des Oberbauches durchführen</a:t>
            </a:r>
          </a:p>
        </p:txBody>
      </p:sp>
      <p:sp>
        <p:nvSpPr>
          <p:cNvPr id="696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Inhaltsplatzhalter 8" descr="IMG_7309.jpg"/>
          <p:cNvPicPr>
            <a:picLocks noChangeAspect="1"/>
          </p:cNvPicPr>
          <p:nvPr/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3275856" y="2492896"/>
            <a:ext cx="2313595" cy="3084794"/>
          </a:xfrm>
          <a:prstGeom prst="rect">
            <a:avLst/>
          </a:prstGeom>
        </p:spPr>
      </p:pic>
      <p:pic>
        <p:nvPicPr>
          <p:cNvPr id="9" name="Inhaltsplatzhalter 8" descr="Verschlucken_Säugling_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755576" y="2492896"/>
            <a:ext cx="2325413" cy="30960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rassel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 rot="16200000">
            <a:off x="5889191" y="2207754"/>
            <a:ext cx="3905771" cy="260384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Spielzeug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Altersgerechte Materialbeschaffenheit </a:t>
            </a:r>
          </a:p>
          <a:p>
            <a:r>
              <a:rPr lang="de-AT" dirty="0" smtClean="0"/>
              <a:t>Gute Verankerung von Augen, Nasen, Ohren bei Teddybären und Puppen</a:t>
            </a:r>
          </a:p>
          <a:p>
            <a:r>
              <a:rPr lang="de-AT" dirty="0" smtClean="0"/>
              <a:t>Geeignete Größe der Kleinteile (nach Alter)</a:t>
            </a:r>
          </a:p>
          <a:p>
            <a:endParaRPr lang="de-AT" dirty="0" smtClean="0"/>
          </a:p>
          <a:p>
            <a:pPr>
              <a:buNone/>
            </a:pPr>
            <a:r>
              <a:rPr lang="de-AT" dirty="0" smtClean="0"/>
              <a:t>Spielecke:</a:t>
            </a:r>
          </a:p>
          <a:p>
            <a:r>
              <a:rPr lang="de-AT" dirty="0" smtClean="0"/>
              <a:t>Heizkörper verkleiden</a:t>
            </a:r>
          </a:p>
          <a:p>
            <a:r>
              <a:rPr lang="de-AT" dirty="0" smtClean="0"/>
              <a:t>Eckenschutz montieren</a:t>
            </a:r>
          </a:p>
          <a:p>
            <a:pPr>
              <a:buNone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54</a:t>
            </a:fld>
            <a:endParaRPr lang="de-AT"/>
          </a:p>
        </p:txBody>
      </p:sp>
      <p:sp>
        <p:nvSpPr>
          <p:cNvPr id="7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Vergiftung</a:t>
            </a:r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5426BDC-E776-4AD4-AD9B-75977CBBF5B8}" type="slidenum">
              <a:rPr lang="de-AT" smtClean="0"/>
              <a:pPr/>
              <a:t>55</a:t>
            </a:fld>
            <a:endParaRPr lang="de-AT" smtClean="0"/>
          </a:p>
        </p:txBody>
      </p:sp>
      <p:sp>
        <p:nvSpPr>
          <p:cNvPr id="7168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" name="Inhaltsplatzhalter 7" descr="IMG_84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3058517" y="2133600"/>
            <a:ext cx="3239691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nhaltsplatzhalter 5" descr="IMG_8548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699792" y="1628800"/>
            <a:ext cx="2805832" cy="2104221"/>
          </a:xfrm>
        </p:spPr>
      </p:pic>
      <p:sp>
        <p:nvSpPr>
          <p:cNvPr id="7270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Vergiftung</a:t>
            </a:r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C98D7A-4E59-42C9-ACD5-8D4E1469B0A0}" type="slidenum">
              <a:rPr lang="de-AT" smtClean="0"/>
              <a:pPr/>
              <a:t>56</a:t>
            </a:fld>
            <a:endParaRPr lang="de-AT" smtClean="0"/>
          </a:p>
        </p:txBody>
      </p:sp>
      <p:sp>
        <p:nvSpPr>
          <p:cNvPr id="7270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772816"/>
            <a:ext cx="2501900" cy="4113212"/>
          </a:xfrm>
        </p:spPr>
        <p:txBody>
          <a:bodyPr/>
          <a:lstStyle/>
          <a:p>
            <a:r>
              <a:rPr lang="de-AT" sz="2000" dirty="0" smtClean="0"/>
              <a:t>Die Erkrankte fragen,  was sie zu sich genommen hat, und den Notruf wählen</a:t>
            </a:r>
          </a:p>
          <a:p>
            <a:r>
              <a:rPr lang="de-AT" sz="2000" dirty="0" smtClean="0"/>
              <a:t>Seitenlagerung durchführen und Substanzen, die sich in der Mundhöhle befinden, ausspucken lassen</a:t>
            </a:r>
          </a:p>
          <a:p>
            <a:r>
              <a:rPr lang="de-AT" sz="2000" dirty="0" smtClean="0"/>
              <a:t>VIZ anrufen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271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Inhaltsplatzhalter 5" descr="IMG_8548-re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046335" y="3717032"/>
            <a:ext cx="3381649" cy="253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Vergiftungen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772816"/>
            <a:ext cx="6552728" cy="4329237"/>
          </a:xfrm>
        </p:spPr>
        <p:txBody>
          <a:bodyPr/>
          <a:lstStyle/>
          <a:p>
            <a:r>
              <a:rPr lang="de-AT" dirty="0" smtClean="0"/>
              <a:t>Nur Originalbehälter verwenden</a:t>
            </a:r>
          </a:p>
          <a:p>
            <a:r>
              <a:rPr lang="de-AT" dirty="0" smtClean="0"/>
              <a:t>Sicherer Aufbewahrungsort für Putzmittel, Medikamente, Tabakwaren, Sprays</a:t>
            </a:r>
          </a:p>
          <a:p>
            <a:r>
              <a:rPr lang="de-AT" dirty="0" smtClean="0"/>
              <a:t>Kindersicherer Verschluss von Laden, Schränken</a:t>
            </a:r>
          </a:p>
          <a:p>
            <a:r>
              <a:rPr lang="de-AT" dirty="0" smtClean="0"/>
              <a:t>Zigaretten und Aschenbecher wegräumen</a:t>
            </a:r>
          </a:p>
          <a:p>
            <a:r>
              <a:rPr lang="de-AT" dirty="0" smtClean="0"/>
              <a:t>Kindern den Umgang mit Pflanzen erklären </a:t>
            </a:r>
            <a:br>
              <a:rPr lang="de-AT" dirty="0" smtClean="0"/>
            </a:br>
            <a:r>
              <a:rPr lang="de-AT" dirty="0" smtClean="0"/>
              <a:t>(giftige Beeren)</a:t>
            </a:r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57</a:t>
            </a:fld>
            <a:endParaRPr lang="de-AT"/>
          </a:p>
        </p:txBody>
      </p:sp>
      <p:sp>
        <p:nvSpPr>
          <p:cNvPr id="11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88224" y="1879439"/>
            <a:ext cx="2231926" cy="22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Allergische Reaktion</a:t>
            </a:r>
          </a:p>
        </p:txBody>
      </p:sp>
      <p:pic>
        <p:nvPicPr>
          <p:cNvPr id="74755" name="Inhaltsplatzhalter 4" descr="IMG_099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747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B43D71-3627-44D3-8D20-D906BFCCA8A0}" type="slidenum">
              <a:rPr lang="de-AT" smtClean="0"/>
              <a:pPr/>
              <a:t>58</a:t>
            </a:fld>
            <a:endParaRPr lang="de-AT" smtClean="0"/>
          </a:p>
        </p:txBody>
      </p:sp>
      <p:sp>
        <p:nvSpPr>
          <p:cNvPr id="7475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nhaltsplatzhalter 5" descr="IMG_780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503057" y="2348880"/>
            <a:ext cx="2753031" cy="3672508"/>
          </a:xfrm>
        </p:spPr>
      </p:pic>
      <p:sp>
        <p:nvSpPr>
          <p:cNvPr id="7577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Allergische Reaktion</a:t>
            </a:r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3C8B16-FAAC-4DDD-BB82-B714C18A03A3}" type="slidenum">
              <a:rPr lang="de-AT" smtClean="0"/>
              <a:pPr/>
              <a:t>59</a:t>
            </a:fld>
            <a:endParaRPr lang="de-AT" smtClean="0"/>
          </a:p>
        </p:txBody>
      </p:sp>
      <p:sp>
        <p:nvSpPr>
          <p:cNvPr id="7578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2664296" cy="4113213"/>
          </a:xfrm>
        </p:spPr>
        <p:txBody>
          <a:bodyPr/>
          <a:lstStyle/>
          <a:p>
            <a:r>
              <a:rPr lang="de-AT" sz="2000" dirty="0" smtClean="0"/>
              <a:t>Fragen, ob eine Allergie vorliegt – bei Atemnot oder allergischer Reaktion den Notruf wählen</a:t>
            </a:r>
          </a:p>
          <a:p>
            <a:r>
              <a:rPr lang="de-AT" sz="2000" dirty="0" smtClean="0"/>
              <a:t>Zu langsamer, tiefer Atmung anregen</a:t>
            </a:r>
          </a:p>
          <a:p>
            <a:r>
              <a:rPr lang="de-AT" sz="2000" dirty="0" smtClean="0"/>
              <a:t>Kühlung mit Eis veranlassen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7578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Aufgaben des Ersthelfers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175" cy="431958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dirty="0" smtClean="0"/>
              <a:t>Ruhe bewahren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Gefahren erkennen, absichern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Lebensrettende Sofortmaßnahmen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Notruf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Wundversorgung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Basismaßnahmen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Psychologische Betreuung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6</a:t>
            </a:fld>
            <a:endParaRPr lang="de-AT" smtClean="0"/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pic>
        <p:nvPicPr>
          <p:cNvPr id="77827" name="Inhaltsplatzhalter 4" descr="IMG_113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9471" y="2133600"/>
            <a:ext cx="5757784" cy="4319588"/>
          </a:xfrm>
        </p:spPr>
      </p:pic>
      <p:sp>
        <p:nvSpPr>
          <p:cNvPr id="778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EED784D-C4A2-4463-B7D7-53B1A6D34DFD}" type="slidenum">
              <a:rPr lang="de-AT" smtClean="0"/>
              <a:pPr/>
              <a:t>60</a:t>
            </a:fld>
            <a:endParaRPr lang="de-AT" smtClean="0"/>
          </a:p>
        </p:txBody>
      </p:sp>
      <p:sp>
        <p:nvSpPr>
          <p:cNvPr id="7782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Fingerdruck bei starker Blutung</a:t>
            </a:r>
          </a:p>
        </p:txBody>
      </p:sp>
      <p:pic>
        <p:nvPicPr>
          <p:cNvPr id="78851" name="Inhaltsplatzhalter 7" descr="IMG_750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718728" y="2276475"/>
            <a:ext cx="1458395" cy="1944688"/>
          </a:xfrm>
        </p:spPr>
      </p:pic>
      <p:pic>
        <p:nvPicPr>
          <p:cNvPr id="78852" name="Inhaltsplatzhalter 9" descr="IMG_753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1151564" y="4437063"/>
            <a:ext cx="2592723" cy="1944687"/>
          </a:xfrm>
        </p:spPr>
      </p:pic>
      <p:pic>
        <p:nvPicPr>
          <p:cNvPr id="78853" name="Inhaltsplatzhalter 8" descr="IMG_752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20000"/>
          </a:blip>
          <a:stretch>
            <a:fillRect/>
          </a:stretch>
        </p:blipFill>
        <p:spPr>
          <a:xfrm>
            <a:off x="5183717" y="2276475"/>
            <a:ext cx="2592917" cy="1944688"/>
          </a:xfrm>
        </p:spPr>
      </p:pic>
      <p:sp>
        <p:nvSpPr>
          <p:cNvPr id="7885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CCE4FE8-2B2C-479D-A080-BFA4F47761A2}" type="slidenum">
              <a:rPr lang="de-AT" smtClean="0"/>
              <a:pPr/>
              <a:t>61</a:t>
            </a:fld>
            <a:endParaRPr lang="de-AT" smtClean="0"/>
          </a:p>
        </p:txBody>
      </p:sp>
      <p:sp>
        <p:nvSpPr>
          <p:cNvPr id="78855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nhaltsplatzhalter 5" descr="IMG_7574-ret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881752" y="2781300"/>
            <a:ext cx="4319797" cy="3240088"/>
          </a:xfrm>
        </p:spPr>
      </p:pic>
      <p:sp>
        <p:nvSpPr>
          <p:cNvPr id="7987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1F48C6-9858-46E9-B6AD-05C2EB296203}" type="slidenum">
              <a:rPr lang="de-AT" smtClean="0"/>
              <a:pPr/>
              <a:t>62</a:t>
            </a:fld>
            <a:endParaRPr lang="de-AT" smtClean="0"/>
          </a:p>
        </p:txBody>
      </p:sp>
      <p:sp>
        <p:nvSpPr>
          <p:cNvPr id="79877" name="Inhaltsplatzhalter 4"/>
          <p:cNvSpPr>
            <a:spLocks noGrp="1"/>
          </p:cNvSpPr>
          <p:nvPr>
            <p:ph sz="half" idx="2"/>
          </p:nvPr>
        </p:nvSpPr>
        <p:spPr>
          <a:xfrm>
            <a:off x="5940152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 hinsetzen oder hinlegen lassen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drücken! 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987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pic>
        <p:nvPicPr>
          <p:cNvPr id="80899" name="Inhaltsplatzhalter 4" descr="IMG_028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9471" y="2133600"/>
            <a:ext cx="5757784" cy="4319588"/>
          </a:xfrm>
        </p:spPr>
      </p:pic>
      <p:sp>
        <p:nvSpPr>
          <p:cNvPr id="8090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EFEE73-9CF3-4C55-929B-CDE46FA9A685}" type="slidenum">
              <a:rPr lang="de-AT" smtClean="0"/>
              <a:pPr/>
              <a:t>63</a:t>
            </a:fld>
            <a:endParaRPr lang="de-AT" smtClean="0"/>
          </a:p>
        </p:txBody>
      </p:sp>
      <p:sp>
        <p:nvSpPr>
          <p:cNvPr id="8090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Druckverband</a:t>
            </a:r>
          </a:p>
        </p:txBody>
      </p:sp>
      <p:pic>
        <p:nvPicPr>
          <p:cNvPr id="81923" name="Inhaltsplatzhalter 7" descr="IMG_762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151558" y="2276475"/>
            <a:ext cx="2592735" cy="1944688"/>
          </a:xfrm>
        </p:spPr>
      </p:pic>
      <p:pic>
        <p:nvPicPr>
          <p:cNvPr id="81926" name="Inhaltsplatzhalter 8" descr="IMG_762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5183717" y="2276475"/>
            <a:ext cx="2592917" cy="1944688"/>
          </a:xfrm>
        </p:spPr>
      </p:pic>
      <p:sp>
        <p:nvSpPr>
          <p:cNvPr id="8192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B42F526-10F9-4622-A475-AC294E8CE98D}" type="slidenum">
              <a:rPr lang="de-AT" smtClean="0"/>
              <a:pPr/>
              <a:t>64</a:t>
            </a:fld>
            <a:endParaRPr lang="de-AT" smtClean="0"/>
          </a:p>
        </p:txBody>
      </p:sp>
      <p:sp>
        <p:nvSpPr>
          <p:cNvPr id="8192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" name="Inhaltsplatzhalter 9" descr="Druckverband_Bein.jpg"/>
          <p:cNvPicPr>
            <a:picLocks noGrp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91497" y="4471639"/>
            <a:ext cx="2595600" cy="1946700"/>
          </a:xfrm>
        </p:spPr>
      </p:pic>
      <p:pic>
        <p:nvPicPr>
          <p:cNvPr id="11" name="Inhaltsplatzhalter 10" descr="IMG_7600.jpg"/>
          <p:cNvPicPr>
            <a:picLocks noGrp="1" noChangeAspect="1"/>
          </p:cNvPicPr>
          <p:nvPr>
            <p:ph sz="quarter" idx="16"/>
          </p:nvPr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1150140" y="4437063"/>
            <a:ext cx="2595569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nhaltsplatzhalter 5" descr="IMG_762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2650" y="2782204"/>
            <a:ext cx="4318000" cy="3238280"/>
          </a:xfrm>
        </p:spPr>
      </p:pic>
      <p:sp>
        <p:nvSpPr>
          <p:cNvPr id="8294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ADC1BEE-3096-417F-B6F0-F6C3950E33A5}" type="slidenum">
              <a:rPr lang="de-AT" smtClean="0"/>
              <a:pPr/>
              <a:t>65</a:t>
            </a:fld>
            <a:endParaRPr lang="de-AT" smtClean="0"/>
          </a:p>
        </p:txBody>
      </p:sp>
      <p:sp>
        <p:nvSpPr>
          <p:cNvPr id="8294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2664296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 hinsetzen oder hinlegen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</a:t>
            </a:r>
          </a:p>
          <a:p>
            <a:r>
              <a:rPr lang="de-AT" sz="2000" dirty="0" smtClean="0"/>
              <a:t>Druckverband anlegen</a:t>
            </a:r>
          </a:p>
          <a:p>
            <a:r>
              <a:rPr lang="de-AT" sz="2000" dirty="0" smtClean="0"/>
              <a:t>Basismaßnahmen durchführen</a:t>
            </a:r>
          </a:p>
          <a:p>
            <a:pPr>
              <a:buNone/>
            </a:pPr>
            <a:endParaRPr lang="de-AT" dirty="0" smtClean="0"/>
          </a:p>
        </p:txBody>
      </p:sp>
      <p:sp>
        <p:nvSpPr>
          <p:cNvPr id="8295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Kopfverletzungen</a:t>
            </a:r>
            <a:endParaRPr lang="de-AT" dirty="0"/>
          </a:p>
        </p:txBody>
      </p:sp>
      <p:pic>
        <p:nvPicPr>
          <p:cNvPr id="5" name="Inhaltsplatzhalter 4" descr="PC0842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1798964" y="2133600"/>
            <a:ext cx="5758797" cy="431958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F8670-7F01-4389-BC9F-E8184526A109}" type="slidenum">
              <a:rPr lang="de-AT" smtClean="0"/>
              <a:pPr>
                <a:defRPr/>
              </a:pPr>
              <a:t>66</a:t>
            </a:fld>
            <a:endParaRPr lang="de-AT"/>
          </a:p>
        </p:txBody>
      </p:sp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IMG_4658_frie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11560" y="2204864"/>
            <a:ext cx="4801004" cy="3600500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Kopfverletzungen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sz="2000" dirty="0" smtClean="0"/>
              <a:t>Das Baby beruhigen und auf einen sicheren Platz legen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Wunde keimfrei bedecken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F8670-7F01-4389-BC9F-E8184526A109}" type="slidenum">
              <a:rPr lang="de-AT" smtClean="0"/>
              <a:pPr>
                <a:defRPr/>
              </a:pPr>
              <a:t>67</a:t>
            </a:fld>
            <a:endParaRPr lang="de-AT"/>
          </a:p>
        </p:txBody>
      </p:sp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Wickeltisch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844824"/>
            <a:ext cx="6715125" cy="4113213"/>
          </a:xfrm>
        </p:spPr>
        <p:txBody>
          <a:bodyPr/>
          <a:lstStyle/>
          <a:p>
            <a:r>
              <a:rPr lang="de-AT" dirty="0" smtClean="0"/>
              <a:t>Säuglinge nie unbeaufsichtigt</a:t>
            </a:r>
            <a:br>
              <a:rPr lang="de-AT" dirty="0" smtClean="0"/>
            </a:br>
            <a:r>
              <a:rPr lang="de-AT" dirty="0" smtClean="0"/>
              <a:t>auf dem Wickeltisch liegen lassen!</a:t>
            </a:r>
          </a:p>
          <a:p>
            <a:r>
              <a:rPr lang="de-AT" dirty="0" smtClean="0"/>
              <a:t>Immer eine Hand am Kind halten</a:t>
            </a:r>
          </a:p>
          <a:p>
            <a:r>
              <a:rPr lang="de-AT" dirty="0" smtClean="0"/>
              <a:t>Wickeltisch in einer Ecke platzieren</a:t>
            </a:r>
          </a:p>
          <a:p>
            <a:r>
              <a:rPr lang="de-AT" dirty="0" smtClean="0"/>
              <a:t>Lebhafte Kinder auf dem Boden wickeln</a:t>
            </a:r>
          </a:p>
          <a:p>
            <a:r>
              <a:rPr lang="de-AT" dirty="0" smtClean="0"/>
              <a:t>Benötigte Materialien vorher</a:t>
            </a:r>
            <a:br>
              <a:rPr lang="de-AT" dirty="0" smtClean="0"/>
            </a:br>
            <a:r>
              <a:rPr lang="de-AT" dirty="0" smtClean="0"/>
              <a:t>bereitlegen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68</a:t>
            </a:fld>
            <a:endParaRPr lang="de-AT"/>
          </a:p>
        </p:txBody>
      </p:sp>
      <p:pic>
        <p:nvPicPr>
          <p:cNvPr id="8" name="Inhaltsplatzhalter 7" descr="wickeltisch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6300192" y="1700213"/>
            <a:ext cx="2338779" cy="3124126"/>
          </a:xfrm>
        </p:spPr>
      </p:pic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Fenster, Möbel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916832"/>
            <a:ext cx="6715125" cy="4113213"/>
          </a:xfrm>
        </p:spPr>
        <p:txBody>
          <a:bodyPr/>
          <a:lstStyle/>
          <a:p>
            <a:r>
              <a:rPr lang="de-AT" dirty="0" smtClean="0"/>
              <a:t>Fenstersperren (Gitter, …)</a:t>
            </a:r>
          </a:p>
          <a:p>
            <a:r>
              <a:rPr lang="de-AT" dirty="0" smtClean="0"/>
              <a:t>Türstopper</a:t>
            </a:r>
          </a:p>
          <a:p>
            <a:r>
              <a:rPr lang="de-AT" dirty="0" smtClean="0"/>
              <a:t>Herdschutzgitter</a:t>
            </a:r>
          </a:p>
          <a:p>
            <a:r>
              <a:rPr lang="de-AT" dirty="0" smtClean="0"/>
              <a:t>Kippschutz</a:t>
            </a:r>
          </a:p>
          <a:p>
            <a:r>
              <a:rPr lang="de-AT" dirty="0" smtClean="0"/>
              <a:t>Eckenschutz</a:t>
            </a:r>
            <a:br>
              <a:rPr lang="de-AT" dirty="0" smtClean="0"/>
            </a:br>
            <a:endParaRPr lang="de-AT" dirty="0" smtClean="0"/>
          </a:p>
          <a:p>
            <a:r>
              <a:rPr lang="de-AT" dirty="0" smtClean="0"/>
              <a:t>Auf Befestigung von Tischtüchern achten</a:t>
            </a:r>
          </a:p>
          <a:p>
            <a:r>
              <a:rPr lang="de-AT" dirty="0" smtClean="0"/>
              <a:t>Spielsachen in Reichweite aufbewahren</a:t>
            </a:r>
          </a:p>
          <a:p>
            <a:r>
              <a:rPr lang="de-AT" dirty="0" smtClean="0"/>
              <a:t>Geschicklichkeit von Kindern nicht unterschätzen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69</a:t>
            </a:fld>
            <a:endParaRPr lang="de-AT"/>
          </a:p>
        </p:txBody>
      </p:sp>
      <p:pic>
        <p:nvPicPr>
          <p:cNvPr id="6" name="Inhaltsplatzhalter 5" descr="Möbel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372200" y="1988840"/>
            <a:ext cx="1947497" cy="2592685"/>
          </a:xfrm>
        </p:spPr>
      </p:pic>
      <p:sp>
        <p:nvSpPr>
          <p:cNvPr id="7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Rettungskette</a:t>
            </a:r>
          </a:p>
        </p:txBody>
      </p:sp>
      <p:pic>
        <p:nvPicPr>
          <p:cNvPr id="6" name="Inhaltsplatzhalter 5" descr="Rettungskette_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171024" y="1628800"/>
            <a:ext cx="9465377" cy="4630813"/>
          </a:xfrm>
        </p:spPr>
      </p:pic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7</a:t>
            </a:fld>
            <a:endParaRPr lang="de-AT" smtClean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Kind im Krankenhaus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916832"/>
            <a:ext cx="6715125" cy="4113213"/>
          </a:xfrm>
        </p:spPr>
        <p:txBody>
          <a:bodyPr/>
          <a:lstStyle/>
          <a:p>
            <a:r>
              <a:rPr lang="de-AT" dirty="0" smtClean="0"/>
              <a:t>Transport durch den Rettungsdienst</a:t>
            </a:r>
          </a:p>
          <a:p>
            <a:r>
              <a:rPr lang="de-AT" dirty="0" smtClean="0"/>
              <a:t>Falls möglich, Begleitung durch</a:t>
            </a:r>
            <a:br>
              <a:rPr lang="de-AT" dirty="0" smtClean="0"/>
            </a:br>
            <a:r>
              <a:rPr lang="de-AT" dirty="0" smtClean="0"/>
              <a:t>Bezugsperson</a:t>
            </a:r>
          </a:p>
          <a:p>
            <a:r>
              <a:rPr lang="de-AT" dirty="0" smtClean="0"/>
              <a:t>Lieblingsspielzeug mitnehmen</a:t>
            </a:r>
          </a:p>
          <a:p>
            <a:r>
              <a:rPr lang="de-AT" dirty="0" smtClean="0"/>
              <a:t>Kontakt zu Bezugspersonen möglichst</a:t>
            </a:r>
            <a:br>
              <a:rPr lang="de-AT" dirty="0" smtClean="0"/>
            </a:br>
            <a:r>
              <a:rPr lang="de-AT" dirty="0" smtClean="0"/>
              <a:t>häufig herstellen</a:t>
            </a:r>
          </a:p>
          <a:p>
            <a:endParaRPr lang="de-AT" dirty="0" smtClean="0"/>
          </a:p>
          <a:p>
            <a:r>
              <a:rPr lang="de-AT" dirty="0" smtClean="0"/>
              <a:t>Kinderbücher erklären die „Welt des Krankenhauses“</a:t>
            </a:r>
          </a:p>
          <a:p>
            <a:r>
              <a:rPr lang="de-AT" dirty="0" smtClean="0"/>
              <a:t>Situationen mit Bären, Puppen durchspielen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70</a:t>
            </a:fld>
            <a:endParaRPr lang="de-AT"/>
          </a:p>
        </p:txBody>
      </p:sp>
      <p:pic>
        <p:nvPicPr>
          <p:cNvPr id="8" name="Inhaltsplatzhalter 7" descr="gekauft_Ärztin_Fotolia_2811114_X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596063" y="1700213"/>
            <a:ext cx="1928812" cy="2881312"/>
          </a:xfrm>
        </p:spPr>
      </p:pic>
      <p:sp>
        <p:nvSpPr>
          <p:cNvPr id="6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BBD00"/>
                </a:solidFill>
              </a:rPr>
              <a:t>WUNDEN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KFZ-Verbandskasten laut</a:t>
            </a:r>
            <a:br>
              <a:rPr lang="de-AT" smtClean="0"/>
            </a:br>
            <a:r>
              <a:rPr lang="de-AT" smtClean="0"/>
              <a:t>ÖNORM V5101</a:t>
            </a:r>
          </a:p>
        </p:txBody>
      </p:sp>
      <p:pic>
        <p:nvPicPr>
          <p:cNvPr id="84995" name="Inhaltsplatzhalter 4" descr="IMG_013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849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BD8F0A-11CF-446B-AAA5-12AF15B6646F}" type="slidenum">
              <a:rPr lang="de-AT" smtClean="0"/>
              <a:pPr/>
              <a:t>72</a:t>
            </a:fld>
            <a:endParaRPr lang="de-AT" smtClean="0"/>
          </a:p>
        </p:txBody>
      </p:sp>
      <p:sp>
        <p:nvSpPr>
          <p:cNvPr id="8499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Pflasterverbände</a:t>
            </a:r>
          </a:p>
        </p:txBody>
      </p:sp>
      <p:pic>
        <p:nvPicPr>
          <p:cNvPr id="86019" name="Inhaltsplatzhalter 7" descr="Pflaster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bright="10000" contrast="10000"/>
          </a:blip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86020" name="Inhaltsplatzhalter 9" descr="IMG_80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86021" name="Inhaltsplatzhalter 8" descr="IMG_796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8602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6737CBF-B2C0-4D36-95D1-9274B5715EF0}" type="slidenum">
              <a:rPr lang="de-AT" smtClean="0"/>
              <a:pPr/>
              <a:t>73</a:t>
            </a:fld>
            <a:endParaRPr lang="de-AT" smtClean="0"/>
          </a:p>
        </p:txBody>
      </p:sp>
      <p:sp>
        <p:nvSpPr>
          <p:cNvPr id="8602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17" descr="Plaster 1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475656" y="2204864"/>
            <a:ext cx="2068459" cy="1978320"/>
          </a:xfrm>
        </p:spPr>
      </p:pic>
      <p:sp>
        <p:nvSpPr>
          <p:cNvPr id="870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zwischen den Fingern</a:t>
            </a:r>
          </a:p>
        </p:txBody>
      </p:sp>
      <p:pic>
        <p:nvPicPr>
          <p:cNvPr id="12" name="Inhaltsplatzhalter 11" descr="Plaster_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 rot="16200000">
            <a:off x="1351444" y="4129276"/>
            <a:ext cx="2281276" cy="2608916"/>
          </a:xfrm>
        </p:spPr>
      </p:pic>
      <p:sp>
        <p:nvSpPr>
          <p:cNvPr id="87046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E9D7BCE8-7B99-4489-B5E4-5A4547D79023}" type="slidenum">
              <a:rPr lang="de-AT" smtClean="0"/>
              <a:pPr/>
              <a:t>74</a:t>
            </a:fld>
            <a:endParaRPr lang="de-AT" smtClean="0"/>
          </a:p>
        </p:txBody>
      </p:sp>
      <p:sp>
        <p:nvSpPr>
          <p:cNvPr id="87047" name="Abgerundetes Rechteck 12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9" name="Inhaltsplatzhalter 18" descr="Pflaster 2.tif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5724128" y="2204864"/>
            <a:ext cx="2070954" cy="1985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nhaltsplatzhalter 20" descr="Pflaster 4.tif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5652120" y="2276872"/>
            <a:ext cx="1995051" cy="1912497"/>
          </a:xfrm>
        </p:spPr>
      </p:pic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am Ellbogen</a:t>
            </a:r>
          </a:p>
        </p:txBody>
      </p:sp>
      <p:pic>
        <p:nvPicPr>
          <p:cNvPr id="12" name="Inhaltsplatzhalter 11" descr="Plaster_2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 rot="16200000">
            <a:off x="1427069" y="4269677"/>
            <a:ext cx="2113402" cy="2448272"/>
          </a:xfrm>
        </p:spPr>
      </p:pic>
      <p:sp>
        <p:nvSpPr>
          <p:cNvPr id="88070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6C6F43-EA8F-4AC4-94F0-1225FFBCCE7E}" type="slidenum">
              <a:rPr lang="de-AT" smtClean="0"/>
              <a:pPr/>
              <a:t>75</a:t>
            </a:fld>
            <a:endParaRPr lang="de-AT" smtClean="0"/>
          </a:p>
        </p:txBody>
      </p:sp>
      <p:sp>
        <p:nvSpPr>
          <p:cNvPr id="88071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8" name="Inhaltsplatzhalter 17" descr="Pflaster 3.tif"/>
          <p:cNvPicPr>
            <a:picLocks noGrp="1" noChangeAspect="1"/>
          </p:cNvPicPr>
          <p:nvPr>
            <p:ph sz="quarter" idx="11"/>
          </p:nvPr>
        </p:nvPicPr>
        <p:blipFill>
          <a:blip r:embed="rId4" cstate="screen"/>
          <a:stretch>
            <a:fillRect/>
          </a:stretch>
        </p:blipFill>
        <p:spPr>
          <a:xfrm>
            <a:off x="1475656" y="2276872"/>
            <a:ext cx="1998198" cy="19021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5" descr="Pflaster 6.tif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1547664" y="2276872"/>
            <a:ext cx="2016224" cy="1924159"/>
          </a:xfrm>
        </p:spPr>
      </p:pic>
      <p:pic>
        <p:nvPicPr>
          <p:cNvPr id="17" name="Inhaltsplatzhalter 16" descr="Pflaster 5.tif"/>
          <p:cNvPicPr>
            <a:picLocks noGrp="1" noChangeAspect="1"/>
          </p:cNvPicPr>
          <p:nvPr>
            <p:ph sz="quarter" idx="11"/>
          </p:nvPr>
        </p:nvPicPr>
        <p:blipFill>
          <a:blip r:embed="rId3" cstate="screen"/>
          <a:stretch>
            <a:fillRect/>
          </a:stretch>
        </p:blipFill>
        <p:spPr>
          <a:xfrm>
            <a:off x="5796136" y="2276872"/>
            <a:ext cx="2016224" cy="1928159"/>
          </a:xfrm>
        </p:spPr>
      </p:pic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auf der Fingerkuppe</a:t>
            </a:r>
          </a:p>
        </p:txBody>
      </p:sp>
      <p:pic>
        <p:nvPicPr>
          <p:cNvPr id="12" name="Inhaltsplatzhalter 11" descr="Plaster_3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 rot="16200000">
            <a:off x="1450404" y="4174334"/>
            <a:ext cx="2066730" cy="2592289"/>
          </a:xfrm>
        </p:spPr>
      </p:pic>
      <p:sp>
        <p:nvSpPr>
          <p:cNvPr id="8909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8F6D2D9-05CB-42F9-91B0-238ECFE17FF7}" type="slidenum">
              <a:rPr lang="de-AT" smtClean="0"/>
              <a:pPr/>
              <a:t>76</a:t>
            </a:fld>
            <a:endParaRPr lang="de-AT" smtClean="0"/>
          </a:p>
        </p:txBody>
      </p:sp>
      <p:sp>
        <p:nvSpPr>
          <p:cNvPr id="89095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Kopfverband mit Dreiecktuch</a:t>
            </a:r>
          </a:p>
        </p:txBody>
      </p:sp>
      <p:pic>
        <p:nvPicPr>
          <p:cNvPr id="91139" name="Inhaltsplatzhalter 7" descr="IMG_786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1151467" y="2276475"/>
            <a:ext cx="2592917" cy="1944688"/>
          </a:xfrm>
        </p:spPr>
      </p:pic>
      <p:pic>
        <p:nvPicPr>
          <p:cNvPr id="91140" name="Inhaltsplatzhalter 9" descr="IMG_787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1151165" y="4437063"/>
            <a:ext cx="2593520" cy="1944687"/>
          </a:xfrm>
        </p:spPr>
      </p:pic>
      <p:pic>
        <p:nvPicPr>
          <p:cNvPr id="91141" name="Inhaltsplatzhalter 10" descr="IMG_787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83509" y="4437063"/>
            <a:ext cx="2593333" cy="1944687"/>
          </a:xfrm>
        </p:spPr>
      </p:pic>
      <p:pic>
        <p:nvPicPr>
          <p:cNvPr id="91142" name="Inhaltsplatzhalter 8" descr="IMG_7868-ret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7" y="2276475"/>
            <a:ext cx="2592917" cy="1944688"/>
          </a:xfrm>
        </p:spPr>
      </p:pic>
      <p:sp>
        <p:nvSpPr>
          <p:cNvPr id="9114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E6FF0F2-19D1-4723-BE87-A5C2A78CBA8A}" type="slidenum">
              <a:rPr lang="de-AT" smtClean="0"/>
              <a:pPr/>
              <a:t>77</a:t>
            </a:fld>
            <a:endParaRPr lang="de-AT" smtClean="0"/>
          </a:p>
        </p:txBody>
      </p:sp>
      <p:sp>
        <p:nvSpPr>
          <p:cNvPr id="9114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nhaltsplatzhalter 5" descr="IMG_7868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1592" y="2781300"/>
            <a:ext cx="4320117" cy="3240088"/>
          </a:xfrm>
        </p:spPr>
      </p:pic>
      <p:sp>
        <p:nvSpPr>
          <p:cNvPr id="921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Platzwunde am Kopf</a:t>
            </a: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9DE4831-CB12-481B-8951-416B12BDFB77}" type="slidenum">
              <a:rPr lang="de-AT" smtClean="0"/>
              <a:pPr/>
              <a:t>78</a:t>
            </a:fld>
            <a:endParaRPr lang="de-AT" smtClean="0"/>
          </a:p>
        </p:txBody>
      </p:sp>
      <p:sp>
        <p:nvSpPr>
          <p:cNvPr id="9216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Verletzten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216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pic>
        <p:nvPicPr>
          <p:cNvPr id="93187" name="Inhaltsplatzhalter 4" descr="IMG_0073 - Arbeitskopie 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931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C5406D-06D4-46DE-ABF8-76432971BC4F}" type="slidenum">
              <a:rPr lang="de-AT" smtClean="0"/>
              <a:pPr/>
              <a:t>79</a:t>
            </a:fld>
            <a:endParaRPr lang="de-AT" smtClean="0"/>
          </a:p>
        </p:txBody>
      </p:sp>
      <p:sp>
        <p:nvSpPr>
          <p:cNvPr id="9318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Notruf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Nehmen Sie sich Zeit für den Notruf!</a:t>
            </a:r>
          </a:p>
          <a:p>
            <a:r>
              <a:rPr lang="de-AT" dirty="0" smtClean="0"/>
              <a:t>Antworten Sie auf die Fragen!</a:t>
            </a:r>
          </a:p>
          <a:p>
            <a:r>
              <a:rPr lang="de-AT" dirty="0" smtClean="0"/>
              <a:t>Folgen Sie unbedingt den Anweisungen der Leitstelle!</a:t>
            </a:r>
          </a:p>
          <a:p>
            <a:pPr>
              <a:buNone/>
            </a:pPr>
            <a:endParaRPr lang="de-AT" dirty="0" smtClean="0"/>
          </a:p>
          <a:p>
            <a:pPr>
              <a:buNone/>
              <a:tabLst>
                <a:tab pos="2152650" algn="l"/>
              </a:tabLst>
            </a:pPr>
            <a:r>
              <a:rPr lang="de-AT" dirty="0" smtClean="0"/>
              <a:t>	</a:t>
            </a: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o?	</a:t>
            </a:r>
            <a:r>
              <a:rPr lang="de-AT" sz="2400" dirty="0" smtClean="0">
                <a:solidFill>
                  <a:schemeClr val="bg2"/>
                </a:solidFill>
              </a:rPr>
              <a:t>Freibad Haag/</a:t>
            </a:r>
            <a:r>
              <a:rPr lang="de-AT" sz="2400" dirty="0" err="1" smtClean="0">
                <a:solidFill>
                  <a:schemeClr val="bg2"/>
                </a:solidFill>
              </a:rPr>
              <a:t>Hausruck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as?	</a:t>
            </a:r>
            <a:r>
              <a:rPr lang="de-AT" sz="2400" dirty="0" smtClean="0">
                <a:solidFill>
                  <a:schemeClr val="bg2"/>
                </a:solidFill>
              </a:rPr>
              <a:t>Platzwunde am Kopf nach Sturz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ie viele?	</a:t>
            </a:r>
            <a:r>
              <a:rPr lang="de-AT" sz="2400" dirty="0" smtClean="0">
                <a:solidFill>
                  <a:schemeClr val="bg2"/>
                </a:solidFill>
              </a:rPr>
              <a:t>1 Verletzter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er?	</a:t>
            </a:r>
            <a:r>
              <a:rPr lang="de-AT" sz="2400" dirty="0" smtClean="0">
                <a:solidFill>
                  <a:schemeClr val="bg2"/>
                </a:solidFill>
              </a:rPr>
              <a:t>Max Mustermann, 0456/789 12 34</a:t>
            </a:r>
            <a:endParaRPr lang="de-AT" dirty="0" smtClean="0">
              <a:solidFill>
                <a:schemeClr val="bg2"/>
              </a:solidFill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059A62C-53AC-4EA0-9704-05EA58ABFC9A}" type="slidenum">
              <a:rPr lang="de-AT" smtClean="0"/>
              <a:pPr/>
              <a:t>8</a:t>
            </a:fld>
            <a:endParaRPr lang="de-AT" smtClean="0"/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Handverband mit Dreiecktuch</a:t>
            </a:r>
          </a:p>
        </p:txBody>
      </p:sp>
      <p:pic>
        <p:nvPicPr>
          <p:cNvPr id="94212" name="Inhaltsplatzhalter 9" descr="IMG_8127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sp>
        <p:nvSpPr>
          <p:cNvPr id="9421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B96E326C-D5C8-4635-980F-A64E2782FCF7}" type="slidenum">
              <a:rPr lang="de-AT" smtClean="0"/>
              <a:pPr/>
              <a:t>80</a:t>
            </a:fld>
            <a:endParaRPr lang="de-AT" smtClean="0"/>
          </a:p>
        </p:txBody>
      </p:sp>
      <p:sp>
        <p:nvSpPr>
          <p:cNvPr id="94216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1" name="Inhaltsplatzhalter 20" descr="Handverband bearbeitet.jpg"/>
          <p:cNvPicPr>
            <a:picLocks noGrp="1" noChangeAspect="1"/>
          </p:cNvPicPr>
          <p:nvPr>
            <p:ph sz="quarter" idx="11"/>
          </p:nvPr>
        </p:nvPicPr>
        <p:blipFill>
          <a:blip r:embed="rId3" cstate="screen"/>
          <a:stretch>
            <a:fillRect/>
          </a:stretch>
        </p:blipFill>
        <p:spPr>
          <a:xfrm>
            <a:off x="1149603" y="2276475"/>
            <a:ext cx="2596643" cy="1944688"/>
          </a:xfrm>
        </p:spPr>
      </p:pic>
      <p:pic>
        <p:nvPicPr>
          <p:cNvPr id="11" name="Inhaltsplatzhalter 10" descr="IMG_7132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bright="10000" contrast="20000"/>
          </a:blip>
          <a:stretch>
            <a:fillRect/>
          </a:stretch>
        </p:blipFill>
        <p:spPr>
          <a:xfrm>
            <a:off x="5000279" y="4378751"/>
            <a:ext cx="2917031" cy="1944687"/>
          </a:xfrm>
        </p:spPr>
      </p:pic>
      <p:sp>
        <p:nvSpPr>
          <p:cNvPr id="14" name="Inhaltsplatzhalter 13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de-AT" dirty="0" smtClean="0"/>
              <a:t>Retuschieren, Foto von Infomedia</a:t>
            </a:r>
            <a:endParaRPr lang="de-AT" dirty="0"/>
          </a:p>
        </p:txBody>
      </p:sp>
      <p:pic>
        <p:nvPicPr>
          <p:cNvPr id="9" name="Inhaltsplatzhalter 12" descr="IMG_7125.JPG"/>
          <p:cNvPicPr>
            <a:picLocks/>
          </p:cNvPicPr>
          <p:nvPr/>
        </p:nvPicPr>
        <p:blipFill>
          <a:blip r:embed="rId5" cstate="email">
            <a:lum bright="10000" contrast="20000"/>
          </a:blip>
          <a:stretch>
            <a:fillRect/>
          </a:stretch>
        </p:blipFill>
        <p:spPr bwMode="auto">
          <a:xfrm>
            <a:off x="5004048" y="2276872"/>
            <a:ext cx="288032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nhaltsplatzhalter 5" descr="IMG_8126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79475" y="2781300"/>
            <a:ext cx="4324350" cy="3240088"/>
          </a:xfrm>
        </p:spPr>
      </p:pic>
      <p:sp>
        <p:nvSpPr>
          <p:cNvPr id="952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68F104-9B03-4C6D-A89D-8F319CAB7A88}" type="slidenum">
              <a:rPr lang="de-AT" smtClean="0"/>
              <a:pPr/>
              <a:t>81</a:t>
            </a:fld>
            <a:endParaRPr lang="de-AT" smtClean="0"/>
          </a:p>
        </p:txBody>
      </p:sp>
      <p:sp>
        <p:nvSpPr>
          <p:cNvPr id="952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Maschinen ausschalten,</a:t>
            </a:r>
            <a:br>
              <a:rPr lang="de-AT" sz="2000" dirty="0" smtClean="0"/>
            </a:br>
            <a:r>
              <a:rPr lang="de-AT" sz="2000" dirty="0" smtClean="0"/>
              <a:t>Verletzte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Verband fixieren</a:t>
            </a:r>
          </a:p>
          <a:p>
            <a:r>
              <a:rPr lang="de-AT" sz="2000" dirty="0" smtClean="0"/>
              <a:t>Basismaßnahmen durchführen</a:t>
            </a:r>
          </a:p>
          <a:p>
            <a:pPr>
              <a:buNone/>
            </a:pPr>
            <a:endParaRPr lang="de-AT" dirty="0" smtClean="0"/>
          </a:p>
        </p:txBody>
      </p:sp>
      <p:sp>
        <p:nvSpPr>
          <p:cNvPr id="952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765175"/>
            <a:ext cx="8675687" cy="1262063"/>
          </a:xfrm>
        </p:spPr>
        <p:txBody>
          <a:bodyPr/>
          <a:lstStyle/>
          <a:p>
            <a:r>
              <a:rPr lang="de-AT" dirty="0" smtClean="0"/>
              <a:t>Werkzeug, Scheren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988840"/>
            <a:ext cx="6715125" cy="4113213"/>
          </a:xfrm>
        </p:spPr>
        <p:txBody>
          <a:bodyPr/>
          <a:lstStyle/>
          <a:p>
            <a:r>
              <a:rPr lang="de-AT" dirty="0" smtClean="0"/>
              <a:t>Altersgerechtes Werkzeug</a:t>
            </a:r>
            <a:br>
              <a:rPr lang="de-AT" dirty="0" smtClean="0"/>
            </a:br>
            <a:r>
              <a:rPr lang="de-AT" dirty="0" smtClean="0"/>
              <a:t>(Plastikwerkzeug für Kleinkinder)</a:t>
            </a:r>
          </a:p>
          <a:p>
            <a:r>
              <a:rPr lang="de-AT" dirty="0" smtClean="0"/>
              <a:t>Aufsicht beim Werken</a:t>
            </a:r>
          </a:p>
          <a:p>
            <a:r>
              <a:rPr lang="de-AT" dirty="0" smtClean="0"/>
              <a:t>Sichere Aufbewahrung</a:t>
            </a:r>
          </a:p>
          <a:p>
            <a:r>
              <a:rPr lang="de-AT" dirty="0" smtClean="0"/>
              <a:t>Nadeln und Schrauben nie liegen lassen</a:t>
            </a:r>
          </a:p>
          <a:p>
            <a:r>
              <a:rPr lang="de-AT" dirty="0" smtClean="0"/>
              <a:t>Kein Herumlaufen mit Werkzeug </a:t>
            </a:r>
            <a:br>
              <a:rPr lang="de-AT" dirty="0" smtClean="0"/>
            </a:br>
            <a:r>
              <a:rPr lang="de-AT" dirty="0" smtClean="0"/>
              <a:t>oder Scheren</a:t>
            </a:r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82</a:t>
            </a:fld>
            <a:endParaRPr lang="de-AT"/>
          </a:p>
        </p:txBody>
      </p:sp>
      <p:pic>
        <p:nvPicPr>
          <p:cNvPr id="6" name="Inhaltsplatzhalter 5" descr="Schere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732240" y="2132856"/>
            <a:ext cx="2052578" cy="2736304"/>
          </a:xfrm>
        </p:spPr>
      </p:pic>
      <p:sp>
        <p:nvSpPr>
          <p:cNvPr id="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pic>
        <p:nvPicPr>
          <p:cNvPr id="96259" name="Inhaltsplatzhalter 4" descr="Abschuerfung Herwig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58517" y="2133600"/>
            <a:ext cx="3239691" cy="4319588"/>
          </a:xfrm>
        </p:spPr>
      </p:pic>
      <p:sp>
        <p:nvSpPr>
          <p:cNvPr id="9626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259738-F224-4971-AE1D-6056DBEE738E}" type="slidenum">
              <a:rPr lang="de-AT" smtClean="0"/>
              <a:pPr/>
              <a:t>83</a:t>
            </a:fld>
            <a:endParaRPr lang="de-AT" smtClean="0"/>
          </a:p>
        </p:txBody>
      </p:sp>
      <p:sp>
        <p:nvSpPr>
          <p:cNvPr id="9626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Knieverband mit Dreiecktuch</a:t>
            </a:r>
          </a:p>
        </p:txBody>
      </p:sp>
      <p:pic>
        <p:nvPicPr>
          <p:cNvPr id="97283" name="Inhaltsplatzhalter 7" descr="IMG_82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467" y="2276475"/>
            <a:ext cx="2592917" cy="1944688"/>
          </a:xfrm>
        </p:spPr>
      </p:pic>
      <p:pic>
        <p:nvPicPr>
          <p:cNvPr id="97284" name="Inhaltsplatzhalter 9" descr="IMG_824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bright="10000" contrast="10000"/>
          </a:blip>
          <a:stretch>
            <a:fillRect/>
          </a:stretch>
        </p:blipFill>
        <p:spPr>
          <a:xfrm>
            <a:off x="1151250" y="4437063"/>
            <a:ext cx="2593350" cy="1944687"/>
          </a:xfrm>
        </p:spPr>
      </p:pic>
      <p:pic>
        <p:nvPicPr>
          <p:cNvPr id="97285" name="Inhaltsplatzhalter 10" descr="IMG_824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97286" name="Inhaltsplatzhalter 8" descr="IMG_824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bright="10000" contrast="10000"/>
          </a:blip>
          <a:stretch>
            <a:fillRect/>
          </a:stretch>
        </p:blipFill>
        <p:spPr>
          <a:xfrm>
            <a:off x="5183353" y="2276475"/>
            <a:ext cx="2593645" cy="1944688"/>
          </a:xfrm>
        </p:spPr>
      </p:pic>
      <p:sp>
        <p:nvSpPr>
          <p:cNvPr id="9728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55A25FB-D5C6-4A0E-AD72-B387963BFD21}" type="slidenum">
              <a:rPr lang="de-AT" smtClean="0"/>
              <a:pPr/>
              <a:t>84</a:t>
            </a:fld>
            <a:endParaRPr lang="de-AT" smtClean="0"/>
          </a:p>
        </p:txBody>
      </p:sp>
      <p:sp>
        <p:nvSpPr>
          <p:cNvPr id="9728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pic>
        <p:nvPicPr>
          <p:cNvPr id="98306" name="Inhaltsplatzhalter 5" descr="IMG_8247-ret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971600" y="2492896"/>
            <a:ext cx="4224979" cy="3168204"/>
          </a:xfrm>
        </p:spPr>
      </p:pic>
      <p:sp>
        <p:nvSpPr>
          <p:cNvPr id="983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6B03436-B1EC-4A7D-B324-A34833BB1BF1}" type="slidenum">
              <a:rPr lang="de-AT" smtClean="0"/>
              <a:pPr/>
              <a:t>85</a:t>
            </a:fld>
            <a:endParaRPr lang="de-AT" smtClean="0"/>
          </a:p>
        </p:txBody>
      </p:sp>
      <p:sp>
        <p:nvSpPr>
          <p:cNvPr id="98309" name="Inhaltsplatzhalter 4"/>
          <p:cNvSpPr>
            <a:spLocks noGrp="1"/>
          </p:cNvSpPr>
          <p:nvPr>
            <p:ph sz="half" idx="4294967295"/>
          </p:nvPr>
        </p:nvSpPr>
        <p:spPr>
          <a:xfrm>
            <a:off x="5868144" y="2060848"/>
            <a:ext cx="2862262" cy="4113213"/>
          </a:xfrm>
        </p:spPr>
        <p:txBody>
          <a:bodyPr/>
          <a:lstStyle/>
          <a:p>
            <a:r>
              <a:rPr lang="de-AT" sz="2000" dirty="0" smtClean="0"/>
              <a:t>Verletzten fragen, ob er außer der sichtbaren Wunde noch Schmerzen hat</a:t>
            </a:r>
          </a:p>
          <a:p>
            <a:r>
              <a:rPr lang="de-AT" sz="2000" dirty="0" smtClean="0"/>
              <a:t>Wunde mit sauberem, handwarmem Wasser ausspülen</a:t>
            </a:r>
          </a:p>
          <a:p>
            <a:r>
              <a:rPr lang="de-AT" sz="2000" dirty="0" smtClean="0"/>
              <a:t>Keimfreie Wundauflage mit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831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Nasenbluten</a:t>
            </a:r>
          </a:p>
        </p:txBody>
      </p:sp>
      <p:pic>
        <p:nvPicPr>
          <p:cNvPr id="99331" name="Inhaltsplatzhalter 4" descr="IMG_08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2771800" y="1556792"/>
            <a:ext cx="3670779" cy="4893300"/>
          </a:xfrm>
        </p:spPr>
      </p:pic>
      <p:sp>
        <p:nvSpPr>
          <p:cNvPr id="9933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C261904-4ABF-4750-B337-AD7072F8DFAF}" type="slidenum">
              <a:rPr lang="de-AT" smtClean="0"/>
              <a:pPr/>
              <a:t>86</a:t>
            </a:fld>
            <a:endParaRPr lang="de-AT" smtClean="0"/>
          </a:p>
        </p:txBody>
      </p:sp>
      <p:sp>
        <p:nvSpPr>
          <p:cNvPr id="9933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nhaltsplatzhalter 5" descr="IMG_777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82650" y="2782208"/>
            <a:ext cx="4318000" cy="3238272"/>
          </a:xfrm>
        </p:spPr>
      </p:pic>
      <p:sp>
        <p:nvSpPr>
          <p:cNvPr id="10035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Nasenbluten</a:t>
            </a:r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B97ACC-DA42-41B8-9DDB-552D7D7090BB}" type="slidenum">
              <a:rPr lang="de-AT" smtClean="0"/>
              <a:pPr/>
              <a:t>87</a:t>
            </a:fld>
            <a:endParaRPr lang="de-AT" smtClean="0"/>
          </a:p>
        </p:txBody>
      </p:sp>
      <p:sp>
        <p:nvSpPr>
          <p:cNvPr id="10035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664296" cy="4113213"/>
          </a:xfrm>
        </p:spPr>
        <p:txBody>
          <a:bodyPr/>
          <a:lstStyle/>
          <a:p>
            <a:r>
              <a:rPr lang="de-AT" sz="2000" dirty="0" smtClean="0"/>
              <a:t>Betroffene auffordern, den Kopf nach vorne zu beugen und die Nasenlöcher zusammenzudrücken (saugendes Tuch verwenden)</a:t>
            </a:r>
          </a:p>
          <a:p>
            <a:r>
              <a:rPr lang="de-AT" sz="2000" dirty="0" smtClean="0"/>
              <a:t>Der Betroffenen ein kaltes Tuch in den Nacken legen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</p:txBody>
      </p:sp>
      <p:sp>
        <p:nvSpPr>
          <p:cNvPr id="10035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Fremdkörper in der Wunde</a:t>
            </a:r>
          </a:p>
        </p:txBody>
      </p:sp>
      <p:pic>
        <p:nvPicPr>
          <p:cNvPr id="101379" name="Inhaltsplatzhalter 4" descr="IMG_014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138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77AC004-068E-4CF3-BE0F-7604C6D3E0A0}" type="slidenum">
              <a:rPr lang="de-AT" smtClean="0"/>
              <a:pPr/>
              <a:t>88</a:t>
            </a:fld>
            <a:endParaRPr lang="de-AT" smtClean="0"/>
          </a:p>
        </p:txBody>
      </p:sp>
      <p:sp>
        <p:nvSpPr>
          <p:cNvPr id="10138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nhaltsplatzhalter 5" descr="IMG_7829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240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Fremdkörper in der Wunde</a:t>
            </a:r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D7A6FE-FEDA-4863-B89D-667837780723}" type="slidenum">
              <a:rPr lang="de-AT" smtClean="0"/>
              <a:pPr/>
              <a:t>89</a:t>
            </a:fld>
            <a:endParaRPr lang="de-AT" smtClean="0"/>
          </a:p>
        </p:txBody>
      </p:sp>
      <p:sp>
        <p:nvSpPr>
          <p:cNvPr id="102405" name="Inhaltsplatzhalter 4"/>
          <p:cNvSpPr>
            <a:spLocks noGrp="1"/>
          </p:cNvSpPr>
          <p:nvPr>
            <p:ph sz="half" idx="2"/>
          </p:nvPr>
        </p:nvSpPr>
        <p:spPr>
          <a:xfrm>
            <a:off x="5796136" y="1916832"/>
            <a:ext cx="2880320" cy="4113213"/>
          </a:xfrm>
        </p:spPr>
        <p:txBody>
          <a:bodyPr/>
          <a:lstStyle/>
          <a:p>
            <a:r>
              <a:rPr lang="de-AT" sz="2000" dirty="0" smtClean="0"/>
              <a:t>Verletzte an einen sicheren Ort bringen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Wundauflagen und Mullbinden verwenden,  um die Scherbe zu fixieren</a:t>
            </a:r>
          </a:p>
          <a:p>
            <a:r>
              <a:rPr lang="de-AT" sz="2000" dirty="0" smtClean="0"/>
              <a:t>Mullbinden und Wundauflagen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240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Notrufnummern</a:t>
            </a:r>
          </a:p>
        </p:txBody>
      </p:sp>
      <p:pic>
        <p:nvPicPr>
          <p:cNvPr id="9" name="Inhaltsplatzhalter 8" descr="a_RTW-T5-Hochdach_2007071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907704" y="2132856"/>
            <a:ext cx="2340415" cy="1662947"/>
          </a:xfrm>
        </p:spPr>
      </p:pic>
      <p:pic>
        <p:nvPicPr>
          <p:cNvPr id="11" name="Inhaltsplatzhalter 10" descr="Polizeiauto.jpg"/>
          <p:cNvPicPr>
            <a:picLocks noGrp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907704" y="3933056"/>
            <a:ext cx="2340000" cy="1663200"/>
          </a:xfrm>
        </p:spPr>
      </p:pic>
      <p:pic>
        <p:nvPicPr>
          <p:cNvPr id="10" name="Inhaltsplatzhalter 9" descr="Feuerwehrauto.jpg"/>
          <p:cNvPicPr>
            <a:picLocks noGrp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4427984" y="2132856"/>
            <a:ext cx="2340000" cy="1663200"/>
          </a:xfrm>
        </p:spPr>
      </p:pic>
      <p:sp>
        <p:nvSpPr>
          <p:cNvPr id="1536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07F9FE8-2F4C-4A72-A914-C71F9F6BDED8}" type="slidenum">
              <a:rPr lang="de-AT" smtClean="0"/>
              <a:pPr/>
              <a:t>9</a:t>
            </a:fld>
            <a:endParaRPr lang="de-AT" smtClean="0"/>
          </a:p>
        </p:txBody>
      </p:sp>
      <p:pic>
        <p:nvPicPr>
          <p:cNvPr id="15369" name="Picture 9"/>
          <p:cNvPicPr>
            <a:picLocks noGrp="1" noChangeArrowheads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7984" y="3933056"/>
            <a:ext cx="2340000" cy="16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827584" y="45091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133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7584" y="278092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144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804248" y="27089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122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04248" y="443711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112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1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Tierbiss</a:t>
            </a:r>
          </a:p>
        </p:txBody>
      </p:sp>
      <p:pic>
        <p:nvPicPr>
          <p:cNvPr id="103427" name="Inhaltsplatzhalter 4" descr="IMG_008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34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9DBCC6-0BA9-4C5B-B443-BCCD8C991C3B}" type="slidenum">
              <a:rPr lang="de-AT" smtClean="0"/>
              <a:pPr/>
              <a:t>90</a:t>
            </a:fld>
            <a:endParaRPr lang="de-AT" smtClean="0"/>
          </a:p>
        </p:txBody>
      </p:sp>
      <p:sp>
        <p:nvSpPr>
          <p:cNvPr id="10342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nhaltsplatzhalter 5" descr="IMG_816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445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Tierbiss</a:t>
            </a:r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6E2114-D083-45CD-8118-18AD3788A129}" type="slidenum">
              <a:rPr lang="de-AT" smtClean="0"/>
              <a:pPr/>
              <a:t>91</a:t>
            </a:fld>
            <a:endParaRPr lang="de-AT" smtClean="0"/>
          </a:p>
        </p:txBody>
      </p:sp>
      <p:sp>
        <p:nvSpPr>
          <p:cNvPr id="104453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an einen sicheren Ort bringen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Wunde mit einem Momentverband verbinden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445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Tiere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00808"/>
            <a:ext cx="7416823" cy="4113213"/>
          </a:xfrm>
        </p:spPr>
        <p:txBody>
          <a:bodyPr/>
          <a:lstStyle/>
          <a:p>
            <a:r>
              <a:rPr lang="de-AT" dirty="0" smtClean="0"/>
              <a:t>Vorbildhaftes Verhalten gegenüber Tieren</a:t>
            </a:r>
          </a:p>
          <a:p>
            <a:r>
              <a:rPr lang="de-AT" dirty="0" smtClean="0"/>
              <a:t>Nie am Schwanz, Ohr bzw. Halsband ziehen</a:t>
            </a:r>
          </a:p>
          <a:p>
            <a:r>
              <a:rPr lang="de-AT" dirty="0" smtClean="0"/>
              <a:t>Besondere Vorsicht bei Muttertieren</a:t>
            </a:r>
          </a:p>
          <a:p>
            <a:r>
              <a:rPr lang="de-AT" dirty="0" smtClean="0"/>
              <a:t>Nach dem Streicheln Hände waschen</a:t>
            </a:r>
          </a:p>
          <a:p>
            <a:r>
              <a:rPr lang="de-AT" dirty="0" smtClean="0"/>
              <a:t>Bei Käfig und Katzenklo auf Hygiene achten</a:t>
            </a:r>
          </a:p>
          <a:p>
            <a:endParaRPr lang="de-AT" dirty="0" smtClean="0"/>
          </a:p>
          <a:p>
            <a:r>
              <a:rPr lang="de-AT" dirty="0" smtClean="0"/>
              <a:t>Nach dem Spielen im Freien: „Zeckenkontrolle“</a:t>
            </a:r>
          </a:p>
          <a:p>
            <a:r>
              <a:rPr lang="de-AT" dirty="0" smtClean="0"/>
              <a:t>Dosengetränke: Strohhalm verwenden (Wespen)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92</a:t>
            </a:fld>
            <a:endParaRPr lang="de-AT"/>
          </a:p>
        </p:txBody>
      </p:sp>
      <p:pic>
        <p:nvPicPr>
          <p:cNvPr id="6" name="Inhaltsplatzhalter 5" descr="tiere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>
            <a:off x="6804248" y="1700808"/>
            <a:ext cx="1990511" cy="2806503"/>
          </a:xfrm>
        </p:spPr>
      </p:pic>
      <p:sp>
        <p:nvSpPr>
          <p:cNvPr id="7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pic>
        <p:nvPicPr>
          <p:cNvPr id="105475" name="Inhaltsplatzhalter 4" descr="IMG_020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54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E8E7B02-128E-44BC-AF43-169722B445AD}" type="slidenum">
              <a:rPr lang="de-AT" smtClean="0"/>
              <a:pPr/>
              <a:t>93</a:t>
            </a:fld>
            <a:endParaRPr lang="de-AT" smtClean="0"/>
          </a:p>
        </p:txBody>
      </p:sp>
      <p:sp>
        <p:nvSpPr>
          <p:cNvPr id="1054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Verbrennung</a:t>
            </a:r>
          </a:p>
        </p:txBody>
      </p:sp>
      <p:pic>
        <p:nvPicPr>
          <p:cNvPr id="106499" name="Inhaltsplatzhalter 7" descr="IMG_793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06500" name="Inhaltsplatzhalter 9" descr="IMG_794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bright="10000" contrast="3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06501" name="Inhaltsplatzhalter 8" descr="IMG_7938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bright="10000" contrast="2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0650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60E5DA7-C061-45C2-B9C2-60BB48BFF303}" type="slidenum">
              <a:rPr lang="de-AT" smtClean="0"/>
              <a:pPr/>
              <a:t>94</a:t>
            </a:fld>
            <a:endParaRPr lang="de-AT" smtClean="0"/>
          </a:p>
        </p:txBody>
      </p:sp>
      <p:sp>
        <p:nvSpPr>
          <p:cNvPr id="10650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nhaltsplatzhalter 5" descr="IMG_79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75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E433A0-3DE4-4756-87CE-8A7D09CB9536}" type="slidenum">
              <a:rPr lang="de-AT" smtClean="0"/>
              <a:pPr/>
              <a:t>95</a:t>
            </a:fld>
            <a:endParaRPr lang="de-AT" smtClean="0"/>
          </a:p>
        </p:txBody>
      </p:sp>
      <p:sp>
        <p:nvSpPr>
          <p:cNvPr id="107525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Gefahrenzone beachten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Wunde mit handwarmem Wasser spülen – Kühlung stoppen, wenn der Verletzten kalt ist</a:t>
            </a:r>
          </a:p>
          <a:p>
            <a:r>
              <a:rPr lang="de-AT" sz="2000" dirty="0" smtClean="0"/>
              <a:t>Keimfreien Verband anlegen</a:t>
            </a:r>
          </a:p>
          <a:p>
            <a:r>
              <a:rPr lang="de-AT" sz="2000" dirty="0" smtClean="0"/>
              <a:t>Basismaßnahmen durchführen</a:t>
            </a:r>
          </a:p>
          <a:p>
            <a:pPr>
              <a:buNone/>
            </a:pPr>
            <a:endParaRPr lang="de-AT" sz="2000" dirty="0" smtClean="0"/>
          </a:p>
        </p:txBody>
      </p:sp>
      <p:sp>
        <p:nvSpPr>
          <p:cNvPr id="1075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Küche – Unfallverhütung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844824"/>
            <a:ext cx="6715125" cy="4401245"/>
          </a:xfrm>
        </p:spPr>
        <p:txBody>
          <a:bodyPr/>
          <a:lstStyle/>
          <a:p>
            <a:r>
              <a:rPr lang="de-AT" dirty="0" smtClean="0"/>
              <a:t>In geeigneter Höhe Kinderlade </a:t>
            </a:r>
            <a:br>
              <a:rPr lang="de-AT" dirty="0" smtClean="0"/>
            </a:br>
            <a:r>
              <a:rPr lang="de-AT" dirty="0" smtClean="0"/>
              <a:t>mit Kindergeschirr einrichten</a:t>
            </a:r>
          </a:p>
          <a:p>
            <a:r>
              <a:rPr lang="de-AT" dirty="0" smtClean="0"/>
              <a:t>Herdschutzgitter installieren</a:t>
            </a:r>
          </a:p>
          <a:p>
            <a:r>
              <a:rPr lang="de-AT" dirty="0" smtClean="0"/>
              <a:t>Wasserkocher ganz nach hinten zur</a:t>
            </a:r>
            <a:br>
              <a:rPr lang="de-AT" dirty="0" smtClean="0"/>
            </a:br>
            <a:r>
              <a:rPr lang="de-AT" dirty="0" smtClean="0"/>
              <a:t>Wand stellen</a:t>
            </a:r>
          </a:p>
          <a:p>
            <a:r>
              <a:rPr lang="de-AT" dirty="0" smtClean="0"/>
              <a:t>Herabhängende Kabel vermeiden</a:t>
            </a:r>
          </a:p>
          <a:p>
            <a:r>
              <a:rPr lang="de-AT" dirty="0" smtClean="0"/>
              <a:t>Kippverschluss beim </a:t>
            </a:r>
            <a:r>
              <a:rPr lang="de-AT" dirty="0" err="1" smtClean="0"/>
              <a:t>Backrohr</a:t>
            </a:r>
            <a:r>
              <a:rPr lang="de-AT" dirty="0" smtClean="0"/>
              <a:t> montieren</a:t>
            </a:r>
          </a:p>
          <a:p>
            <a:r>
              <a:rPr lang="de-AT" dirty="0" smtClean="0"/>
              <a:t>Messer unerreichbar aufbewahren</a:t>
            </a:r>
          </a:p>
          <a:p>
            <a:r>
              <a:rPr lang="de-AT" dirty="0" smtClean="0"/>
              <a:t>Umgang mit Töpfen am Spielzeugherd lernen</a:t>
            </a:r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96</a:t>
            </a:fld>
            <a:endParaRPr lang="de-AT"/>
          </a:p>
        </p:txBody>
      </p:sp>
      <p:pic>
        <p:nvPicPr>
          <p:cNvPr id="8" name="Inhaltsplatzhalter 7" descr="IMG_8014.JPG"/>
          <p:cNvPicPr>
            <a:picLocks noGrp="1" noChangeAspect="1"/>
          </p:cNvPicPr>
          <p:nvPr>
            <p:ph sz="quarter" idx="18"/>
          </p:nvPr>
        </p:nvPicPr>
        <p:blipFill>
          <a:blip r:embed="rId2" cstate="screen"/>
          <a:stretch>
            <a:fillRect/>
          </a:stretch>
        </p:blipFill>
        <p:spPr>
          <a:xfrm rot="5400000">
            <a:off x="5955265" y="2333767"/>
            <a:ext cx="3365708" cy="2243806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pic>
        <p:nvPicPr>
          <p:cNvPr id="109571" name="Inhaltsplatzhalter 4" descr="IMG_82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54375" y="2133600"/>
            <a:ext cx="3082925" cy="4113213"/>
          </a:xfrm>
        </p:spPr>
      </p:pic>
      <p:sp>
        <p:nvSpPr>
          <p:cNvPr id="1095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3EFE56-42BF-4FF8-A054-739E0C8BDC5A}" type="slidenum">
              <a:rPr lang="de-AT" smtClean="0"/>
              <a:pPr/>
              <a:t>97</a:t>
            </a:fld>
            <a:endParaRPr lang="de-AT" smtClean="0"/>
          </a:p>
        </p:txBody>
      </p:sp>
      <p:sp>
        <p:nvSpPr>
          <p:cNvPr id="10957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Verätzung</a:t>
            </a:r>
          </a:p>
        </p:txBody>
      </p:sp>
      <p:pic>
        <p:nvPicPr>
          <p:cNvPr id="110595" name="Inhaltsplatzhalter 7" descr="IMG_8252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10596" name="Inhaltsplatzhalter 9" descr="IMG_8266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10597" name="Inhaltsplatzhalter 8" descr="IMG_8257-ret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1059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F65F4A-0BE3-4524-86EB-0880152684B0}" type="slidenum">
              <a:rPr lang="de-AT" smtClean="0"/>
              <a:pPr/>
              <a:t>98</a:t>
            </a:fld>
            <a:endParaRPr lang="de-AT" smtClean="0"/>
          </a:p>
        </p:txBody>
      </p:sp>
      <p:sp>
        <p:nvSpPr>
          <p:cNvPr id="110599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nhaltsplatzhalter 5" descr="IMG_825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1161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1BE5AF-ADE2-48B3-97E9-F6665DE9CA73}" type="slidenum">
              <a:rPr lang="de-AT" smtClean="0"/>
              <a:pPr/>
              <a:t>99</a:t>
            </a:fld>
            <a:endParaRPr lang="de-AT" smtClean="0"/>
          </a:p>
        </p:txBody>
      </p:sp>
      <p:sp>
        <p:nvSpPr>
          <p:cNvPr id="11162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700808"/>
            <a:ext cx="2664296" cy="4113213"/>
          </a:xfrm>
        </p:spPr>
        <p:txBody>
          <a:bodyPr/>
          <a:lstStyle/>
          <a:p>
            <a:r>
              <a:rPr lang="de-AT" sz="2000" dirty="0" smtClean="0"/>
              <a:t>Nicht mit der Flasche in Berührung kommen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Verätztes Auge mit klarem Wasser spülen</a:t>
            </a:r>
          </a:p>
          <a:p>
            <a:r>
              <a:rPr lang="de-AT" sz="2000" dirty="0" smtClean="0"/>
              <a:t>Verband über beide Augen anlegen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1162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Z-Präsentation-EH-SH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777777"/>
      </a:accent1>
      <a:accent2>
        <a:srgbClr val="FF3300"/>
      </a:accent2>
      <a:accent3>
        <a:srgbClr val="FFFFFF"/>
      </a:accent3>
      <a:accent4>
        <a:srgbClr val="000000"/>
      </a:accent4>
      <a:accent5>
        <a:srgbClr val="BDBDBD"/>
      </a:accent5>
      <a:accent6>
        <a:srgbClr val="E72D00"/>
      </a:accent6>
      <a:hlink>
        <a:srgbClr val="0000CC"/>
      </a:hlink>
      <a:folHlink>
        <a:srgbClr val="B2B2B2"/>
      </a:folHlink>
    </a:clrScheme>
    <a:fontScheme name="BZ">
      <a:majorFont>
        <a:latin typeface="ORKMedium"/>
        <a:ea typeface=""/>
        <a:cs typeface=""/>
      </a:majorFont>
      <a:minorFont>
        <a:latin typeface="ORK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lnDef>
  </a:objectDefaults>
  <a:extraClrSchemeLst>
    <a:extraClrScheme>
      <a:clrScheme name="B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Z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BZ</Template>
  <TotalTime>0</TotalTime>
  <Words>1203</Words>
  <Application>Microsoft Office PowerPoint</Application>
  <PresentationFormat>Bildschirmpräsentation (4:3)</PresentationFormat>
  <Paragraphs>472</Paragraphs>
  <Slides>114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114</vt:i4>
      </vt:variant>
    </vt:vector>
  </HeadingPairs>
  <TitlesOfParts>
    <vt:vector size="121" baseType="lpstr">
      <vt:lpstr>Arial</vt:lpstr>
      <vt:lpstr>ORKRegular</vt:lpstr>
      <vt:lpstr>ORKMedium</vt:lpstr>
      <vt:lpstr>Wingdings</vt:lpstr>
      <vt:lpstr>ORKDemiBold</vt:lpstr>
      <vt:lpstr>Times New Roman</vt:lpstr>
      <vt:lpstr>BZ-Präsentation-EH-SH</vt:lpstr>
      <vt:lpstr>Erste Hilfe</vt:lpstr>
      <vt:lpstr>Inhalte des Kurses</vt:lpstr>
      <vt:lpstr>Grundlagen der Ersten Hilfe</vt:lpstr>
      <vt:lpstr>Was ist ein Kind?</vt:lpstr>
      <vt:lpstr>  Erste Hilfe ist einfach!</vt:lpstr>
      <vt:lpstr>Aufgaben des Ersthelfers</vt:lpstr>
      <vt:lpstr>Rettungskette</vt:lpstr>
      <vt:lpstr>Notruf</vt:lpstr>
      <vt:lpstr>Notrufnummern</vt:lpstr>
      <vt:lpstr>Basismaßnahmen</vt:lpstr>
      <vt:lpstr>Umdrehen</vt:lpstr>
      <vt:lpstr>Jemanden auf eine Decke bringen</vt:lpstr>
      <vt:lpstr>Lagerungen bei Bewusstsein</vt:lpstr>
      <vt:lpstr>Notfallcheck Kind</vt:lpstr>
      <vt:lpstr>Notfallcheck Säugling</vt:lpstr>
      <vt:lpstr>Skate-Unfall</vt:lpstr>
      <vt:lpstr>Wegziehen</vt:lpstr>
      <vt:lpstr>Helmabnahme</vt:lpstr>
      <vt:lpstr>Skate-Unfall</vt:lpstr>
      <vt:lpstr>Fahrrad, Auto – Unfallverhütung</vt:lpstr>
      <vt:lpstr>REGLOSER NOTFALLPATIENT</vt:lpstr>
      <vt:lpstr>Wenn ein Kind reglos auf dem Boden liegt …</vt:lpstr>
      <vt:lpstr>Bewusstlosigkeit</vt:lpstr>
      <vt:lpstr>Stabile Seitenlage</vt:lpstr>
      <vt:lpstr>Bewusstlosigkeit</vt:lpstr>
      <vt:lpstr>Atem-Kreislauf-Stillstand</vt:lpstr>
      <vt:lpstr>Herzdruckmassage Kind</vt:lpstr>
      <vt:lpstr>Herzdruckmassage Säugling</vt:lpstr>
      <vt:lpstr>Beatmung Kind</vt:lpstr>
      <vt:lpstr>Beatmung Säugling</vt:lpstr>
      <vt:lpstr>Defibrillation</vt:lpstr>
      <vt:lpstr>Defibrillation</vt:lpstr>
      <vt:lpstr>Atem-Kreislauf-Stillstand</vt:lpstr>
      <vt:lpstr>Badeunfälle – Unfallverhütung</vt:lpstr>
      <vt:lpstr>Steckdosen, Kabel – Unfallverhütung</vt:lpstr>
      <vt:lpstr>AKUTE NOTFÄLLE</vt:lpstr>
      <vt:lpstr>Krampfanfall</vt:lpstr>
      <vt:lpstr>Krampfanfall</vt:lpstr>
      <vt:lpstr>Unterzuckerung</vt:lpstr>
      <vt:lpstr>Erste Hilfe bei Unterzuckerung</vt:lpstr>
      <vt:lpstr>Unterzuckerung</vt:lpstr>
      <vt:lpstr>Asthmaanfall</vt:lpstr>
      <vt:lpstr>Erste Hilfe bei Asthma</vt:lpstr>
      <vt:lpstr>Asthmaanfall</vt:lpstr>
      <vt:lpstr>Kollaps</vt:lpstr>
      <vt:lpstr>Kollaps</vt:lpstr>
      <vt:lpstr>Sonnenstich</vt:lpstr>
      <vt:lpstr>Sonnenstich</vt:lpstr>
      <vt:lpstr>Verschlucken</vt:lpstr>
      <vt:lpstr>Schwere Verlegung  der Atemwege bei Kindern</vt:lpstr>
      <vt:lpstr>Schwere Verlegung  der Atemwege bei Säuglingen</vt:lpstr>
      <vt:lpstr>Schwere Verlegung der Atemwege bei Kindern älter als ein Jahr</vt:lpstr>
      <vt:lpstr>Verschlucken</vt:lpstr>
      <vt:lpstr>Spielzeug – Unfallverhütung</vt:lpstr>
      <vt:lpstr>Vergiftung</vt:lpstr>
      <vt:lpstr>Vergiftung</vt:lpstr>
      <vt:lpstr>Vergiftungen – Unfallverhütung</vt:lpstr>
      <vt:lpstr>Allergische Reaktion</vt:lpstr>
      <vt:lpstr>Allergische Reaktion</vt:lpstr>
      <vt:lpstr>Starke Blutung – Fingerdruck</vt:lpstr>
      <vt:lpstr>Fingerdruck bei starker Blutung</vt:lpstr>
      <vt:lpstr>Starke Blutung – Fingerdruck</vt:lpstr>
      <vt:lpstr>Starke Blutung – Druckverband</vt:lpstr>
      <vt:lpstr>Druckverband</vt:lpstr>
      <vt:lpstr>Starke Blutung – Druckverband</vt:lpstr>
      <vt:lpstr>Kopfverletzungen</vt:lpstr>
      <vt:lpstr>Kopfverletzungen</vt:lpstr>
      <vt:lpstr>Wickeltisch – Unfallverhütung</vt:lpstr>
      <vt:lpstr>Fenster, Möbel – Unfallverhütung</vt:lpstr>
      <vt:lpstr>Das Kind im Krankenhaus</vt:lpstr>
      <vt:lpstr>WUNDEN</vt:lpstr>
      <vt:lpstr>KFZ-Verbandskasten laut ÖNORM V5101</vt:lpstr>
      <vt:lpstr>Pflasterverbände</vt:lpstr>
      <vt:lpstr>Pflasterverband –  zwischen den Fingern</vt:lpstr>
      <vt:lpstr>Pflasterverband –  am Ellbogen</vt:lpstr>
      <vt:lpstr>Pflasterverband –  auf der Fingerkuppe</vt:lpstr>
      <vt:lpstr>Kopfverband mit Dreiecktuch</vt:lpstr>
      <vt:lpstr>Platzwunde am Kopf</vt:lpstr>
      <vt:lpstr>Schnittwunde an der Hand</vt:lpstr>
      <vt:lpstr>Handverband mit Dreiecktuch</vt:lpstr>
      <vt:lpstr>Schnittwunde an der Hand</vt:lpstr>
      <vt:lpstr>Werkzeug, Scheren – Unfallverhütung</vt:lpstr>
      <vt:lpstr>Abschürfung am Knie</vt:lpstr>
      <vt:lpstr>Knieverband mit Dreiecktuch</vt:lpstr>
      <vt:lpstr>Abschürfung am Knie</vt:lpstr>
      <vt:lpstr>Nasenbluten</vt:lpstr>
      <vt:lpstr>Nasenbluten</vt:lpstr>
      <vt:lpstr>Fremdkörper in der Wunde</vt:lpstr>
      <vt:lpstr>Fremdkörper in der Wunde</vt:lpstr>
      <vt:lpstr>Tierbiss</vt:lpstr>
      <vt:lpstr>Tierbiss</vt:lpstr>
      <vt:lpstr>Tiere – Unfallverhütung</vt:lpstr>
      <vt:lpstr>Verbrennung</vt:lpstr>
      <vt:lpstr>Erste Hilfe bei Verbrennung</vt:lpstr>
      <vt:lpstr>Verbrennung</vt:lpstr>
      <vt:lpstr>Küche – Unfallverhütung</vt:lpstr>
      <vt:lpstr>Verätzung</vt:lpstr>
      <vt:lpstr>Erste Hilfe bei Verätzung</vt:lpstr>
      <vt:lpstr>Verätzung</vt:lpstr>
      <vt:lpstr>Verätzungen</vt:lpstr>
      <vt:lpstr>KNOCHEN-/ GELENKSVERLETZUNGEN</vt:lpstr>
      <vt:lpstr>Armverletzung</vt:lpstr>
      <vt:lpstr>Armtragetuch bei  Arm-/Schulterverletzung</vt:lpstr>
      <vt:lpstr>Armverletzung</vt:lpstr>
      <vt:lpstr>Beinverletzung</vt:lpstr>
      <vt:lpstr>Beinverletzung</vt:lpstr>
      <vt:lpstr>Roller, Skates – Unfallverhütung</vt:lpstr>
      <vt:lpstr>Spielplatz – Unfallverhütung</vt:lpstr>
      <vt:lpstr>Verstauchung</vt:lpstr>
      <vt:lpstr>Verstauchung</vt:lpstr>
      <vt:lpstr>Treppen, Stiegen – Unfallverhütung</vt:lpstr>
      <vt:lpstr>DAS ROTE KREUZ</vt:lpstr>
      <vt:lpstr>Das Österreichische Rote Kreuz</vt:lpstr>
      <vt:lpstr>Das Österreichische Jugendrotkreuz</vt:lpstr>
    </vt:vector>
  </TitlesOfParts>
  <Company>Austrian Red Cross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Reiter</dc:creator>
  <cp:lastModifiedBy>kaspar</cp:lastModifiedBy>
  <cp:revision>233</cp:revision>
  <dcterms:created xsi:type="dcterms:W3CDTF">2010-12-21T15:12:06Z</dcterms:created>
  <dcterms:modified xsi:type="dcterms:W3CDTF">2011-03-30T12:47:05Z</dcterms:modified>
</cp:coreProperties>
</file>